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264" r:id="rId2"/>
    <p:sldId id="292" r:id="rId3"/>
    <p:sldId id="293" r:id="rId4"/>
    <p:sldId id="332" r:id="rId5"/>
    <p:sldId id="289" r:id="rId6"/>
    <p:sldId id="291" r:id="rId7"/>
    <p:sldId id="256" r:id="rId8"/>
    <p:sldId id="257" r:id="rId9"/>
    <p:sldId id="258" r:id="rId10"/>
    <p:sldId id="259" r:id="rId11"/>
    <p:sldId id="261" r:id="rId12"/>
    <p:sldId id="265" r:id="rId13"/>
    <p:sldId id="266" r:id="rId14"/>
    <p:sldId id="267" r:id="rId15"/>
    <p:sldId id="268" r:id="rId16"/>
    <p:sldId id="333" r:id="rId17"/>
    <p:sldId id="334" r:id="rId18"/>
    <p:sldId id="269" r:id="rId19"/>
    <p:sldId id="270" r:id="rId20"/>
    <p:sldId id="335" r:id="rId21"/>
    <p:sldId id="271" r:id="rId22"/>
    <p:sldId id="275" r:id="rId23"/>
    <p:sldId id="272" r:id="rId24"/>
    <p:sldId id="273" r:id="rId25"/>
    <p:sldId id="277" r:id="rId26"/>
    <p:sldId id="278" r:id="rId27"/>
    <p:sldId id="279" r:id="rId28"/>
    <p:sldId id="285" r:id="rId29"/>
    <p:sldId id="301" r:id="rId30"/>
    <p:sldId id="280" r:id="rId31"/>
    <p:sldId id="281" r:id="rId32"/>
    <p:sldId id="282" r:id="rId33"/>
    <p:sldId id="283" r:id="rId34"/>
    <p:sldId id="284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9" r:id="rId65"/>
    <p:sldId id="330" r:id="rId66"/>
    <p:sldId id="331" r:id="rId67"/>
    <p:sldId id="336" r:id="rId68"/>
    <p:sldId id="337" r:id="rId69"/>
    <p:sldId id="338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62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80" r:id="rId106"/>
    <p:sldId id="377" r:id="rId107"/>
    <p:sldId id="386" r:id="rId108"/>
    <p:sldId id="378" r:id="rId109"/>
    <p:sldId id="379" r:id="rId110"/>
    <p:sldId id="381" r:id="rId111"/>
    <p:sldId id="382" r:id="rId112"/>
    <p:sldId id="383" r:id="rId113"/>
    <p:sldId id="384" r:id="rId114"/>
    <p:sldId id="385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8E1FB-E11A-4A67-97DF-C8D39EA10B4E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63C87-705B-405C-85F9-5B378E732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9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0E483-9693-4E63-9C33-21348682EA2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5F64EE-215B-4B6C-AA3D-6F017FE61E33}" type="slidenum">
              <a:rPr lang="en-US" smtClean="0"/>
              <a:pPr>
                <a:defRPr/>
              </a:pPr>
              <a:t>65</a:t>
            </a:fld>
            <a:endParaRPr lang="en-US" smtClean="0"/>
          </a:p>
        </p:txBody>
      </p:sp>
      <p:sp>
        <p:nvSpPr>
          <p:cNvPr id="43011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C1BD94-B69E-41FD-BE19-BF9729661C2A}" type="slidenum">
              <a:rPr lang="en-US" smtClean="0"/>
              <a:pPr>
                <a:defRPr/>
              </a:pPr>
              <a:t>46</a:t>
            </a:fld>
            <a:endParaRPr lang="en-US" smtClean="0"/>
          </a:p>
        </p:txBody>
      </p:sp>
      <p:sp>
        <p:nvSpPr>
          <p:cNvPr id="32771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2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9F3075-2DEA-403F-AFC5-795B1C5F7335}" type="slidenum">
              <a:rPr lang="en-US" smtClean="0"/>
              <a:pPr>
                <a:defRPr/>
              </a:pPr>
              <a:t>52</a:t>
            </a:fld>
            <a:endParaRPr lang="en-US" smtClean="0"/>
          </a:p>
        </p:txBody>
      </p:sp>
      <p:sp>
        <p:nvSpPr>
          <p:cNvPr id="33795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B3D740-0B01-4B02-A357-59CD4D6406CC}" type="slidenum">
              <a:rPr lang="en-US" smtClean="0"/>
              <a:pPr>
                <a:defRPr/>
              </a:pPr>
              <a:t>53</a:t>
            </a:fld>
            <a:endParaRPr lang="en-US" smtClean="0"/>
          </a:p>
        </p:txBody>
      </p:sp>
      <p:sp>
        <p:nvSpPr>
          <p:cNvPr id="34819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0B6026-67E0-4436-B597-A09F460A1856}" type="slidenum">
              <a:rPr lang="en-US" smtClean="0"/>
              <a:pPr>
                <a:defRPr/>
              </a:pPr>
              <a:t>55</a:t>
            </a:fld>
            <a:endParaRPr lang="en-US" smtClean="0"/>
          </a:p>
        </p:txBody>
      </p:sp>
      <p:sp>
        <p:nvSpPr>
          <p:cNvPr id="35843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0B2D12-C4C9-4450-A52A-56775419AEC3}" type="slidenum">
              <a:rPr lang="en-US" smtClean="0"/>
              <a:pPr>
                <a:defRPr/>
              </a:pPr>
              <a:t>58</a:t>
            </a:fld>
            <a:endParaRPr lang="en-US" smtClean="0"/>
          </a:p>
        </p:txBody>
      </p:sp>
      <p:sp>
        <p:nvSpPr>
          <p:cNvPr id="38915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D2C3DB-205D-4FFA-9E69-EEFC2761E597}" type="slidenum">
              <a:rPr lang="en-US" smtClean="0"/>
              <a:pPr>
                <a:defRPr/>
              </a:pPr>
              <a:t>59</a:t>
            </a:fld>
            <a:endParaRPr lang="en-US" smtClean="0"/>
          </a:p>
        </p:txBody>
      </p:sp>
      <p:sp>
        <p:nvSpPr>
          <p:cNvPr id="39939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6CFBCA-650B-4D01-9CD5-1B33D3305E64}" type="slidenum">
              <a:rPr lang="en-US" smtClean="0"/>
              <a:pPr>
                <a:defRPr/>
              </a:pPr>
              <a:t>60</a:t>
            </a:fld>
            <a:endParaRPr lang="en-US" smtClean="0"/>
          </a:p>
        </p:txBody>
      </p:sp>
      <p:sp>
        <p:nvSpPr>
          <p:cNvPr id="40963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1304F4-60D1-4EEE-8E5F-D8B6EB257BCD}" type="slidenum">
              <a:rPr lang="en-US" smtClean="0"/>
              <a:pPr>
                <a:defRPr/>
              </a:pPr>
              <a:t>61</a:t>
            </a:fld>
            <a:endParaRPr lang="en-US" smtClean="0"/>
          </a:p>
        </p:txBody>
      </p:sp>
      <p:sp>
        <p:nvSpPr>
          <p:cNvPr id="41987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93813" y="798513"/>
            <a:ext cx="42703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عنصر نائب للملاحظات 2"/>
          <p:cNvSpPr>
            <a:spLocks noGrp="1"/>
          </p:cNvSpPr>
          <p:nvPr>
            <p:ph type="body" idx="1"/>
          </p:nvPr>
        </p:nvSpPr>
        <p:spPr bwMode="auto">
          <a:xfrm>
            <a:off x="914400" y="4348163"/>
            <a:ext cx="5029200" cy="3848100"/>
          </a:xfrm>
          <a:noFill/>
        </p:spPr>
        <p:txBody>
          <a:bodyPr wrap="square" lIns="90201" tIns="44309" rIns="90201" bIns="4430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579B0-3905-467D-80AD-383ED89D51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43001FD-0D47-41F2-B916-5E4019DFF2EF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FE6528A-1C8E-4711-AF73-F41B4977E9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5400"/>
            <a:ext cx="6400800" cy="1066800"/>
          </a:xfrm>
        </p:spPr>
        <p:txBody>
          <a:bodyPr/>
          <a:lstStyle/>
          <a:p>
            <a:pPr algn="ctr"/>
            <a:r>
              <a:rPr lang="en-US" b="1" dirty="0" smtClean="0">
                <a:latin typeface="Comic Sans MS" pitchFamily="66" charset="0"/>
              </a:rPr>
              <a:t>Renal System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5334000"/>
            <a:ext cx="3749040" cy="1274136"/>
          </a:xfrm>
        </p:spPr>
        <p:txBody>
          <a:bodyPr>
            <a:normAutofit fontScale="92500"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Krishna Bastola</a:t>
            </a:r>
          </a:p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BSc.MLT, M.Sc.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8095488" cy="12192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539496" indent="-457200" algn="just">
              <a:buFont typeface="+mj-lt"/>
              <a:buAutoNum type="arabicPeriod" startAt="2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Focal Segmental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Glomerulosclerosis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(FSGS)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Only certain </a:t>
            </a:r>
            <a:r>
              <a:rPr lang="en-US" sz="2000" b="1" dirty="0" smtClean="0">
                <a:latin typeface="Comic Sans MS" pitchFamily="66" charset="0"/>
              </a:rPr>
              <a:t>foci</a:t>
            </a:r>
            <a:r>
              <a:rPr lang="en-US" sz="2000" dirty="0" smtClean="0">
                <a:latin typeface="Comic Sans MS" pitchFamily="66" charset="0"/>
              </a:rPr>
              <a:t> of glomeruli within the kidney are affected, and then only a </a:t>
            </a:r>
            <a:r>
              <a:rPr lang="en-US" sz="2000" b="1" dirty="0" smtClean="0">
                <a:latin typeface="Comic Sans MS" pitchFamily="66" charset="0"/>
              </a:rPr>
              <a:t>segment</a:t>
            </a:r>
            <a:r>
              <a:rPr lang="en-US" sz="2000" dirty="0" smtClean="0">
                <a:latin typeface="Comic Sans MS" pitchFamily="66" charset="0"/>
              </a:rPr>
              <a:t> of an individual glomerulus. </a:t>
            </a:r>
          </a:p>
          <a:p>
            <a:pPr>
              <a:buNone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9912" y="2286000"/>
            <a:ext cx="8019288" cy="2819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596646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 startAt="3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n-ea"/>
                <a:cs typeface="+mn-cs"/>
              </a:rPr>
              <a:t>Membranous glomerulonephritis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Membranous glomerulonephritis (MGN), a relatively common type of glomerulonephritis in adults, frequently produces a mixed nephrotic and nephritic picture. 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Microscopically, MGN is characterized by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thickened glomerular basement membrane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without a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hypercellular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glomerulus.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85800"/>
            <a:ext cx="91440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</a:rPr>
              <a:t>Clear cell type </a:t>
            </a:r>
            <a:r>
              <a:rPr lang="en-US" sz="2100" dirty="0" smtClean="0"/>
              <a:t>(non-papillary): </a:t>
            </a:r>
            <a:r>
              <a:rPr lang="en-US" sz="2100" b="1" dirty="0" smtClean="0"/>
              <a:t>Clear cytoplasm </a:t>
            </a:r>
            <a:r>
              <a:rPr lang="en-US" sz="2100" dirty="0" smtClean="0"/>
              <a:t>(due to removal of glycogen and lipid during processing of tissue), well differentiated</a:t>
            </a:r>
          </a:p>
          <a:p>
            <a:pPr marL="457200" indent="-457200" algn="just">
              <a:buAutoNum type="arabicPeriod"/>
            </a:pPr>
            <a:endParaRPr lang="en-US" sz="2100" dirty="0" smtClean="0"/>
          </a:p>
          <a:p>
            <a:pPr marL="457200" indent="-457200" algn="just"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</a:rPr>
              <a:t>Papillary type</a:t>
            </a:r>
            <a:r>
              <a:rPr lang="en-US" sz="2100" dirty="0" smtClean="0"/>
              <a:t>: </a:t>
            </a:r>
            <a:r>
              <a:rPr lang="en-US" sz="2100" b="1" dirty="0" smtClean="0"/>
              <a:t>Papillary pattern</a:t>
            </a:r>
            <a:r>
              <a:rPr lang="en-US" sz="2100" dirty="0" smtClean="0"/>
              <a:t>, tumor cells are cuboidal with small round nuclei, </a:t>
            </a:r>
            <a:r>
              <a:rPr lang="en-US" sz="2100" b="1" dirty="0" smtClean="0"/>
              <a:t>psammoma bodies </a:t>
            </a:r>
            <a:r>
              <a:rPr lang="en-US" sz="2100" dirty="0" smtClean="0"/>
              <a:t>(calcified spherules/</a:t>
            </a:r>
            <a:r>
              <a:rPr lang="en-US" sz="2100" dirty="0" err="1" smtClean="0"/>
              <a:t>sandlike</a:t>
            </a:r>
            <a:r>
              <a:rPr lang="en-US" sz="2100" dirty="0" smtClean="0"/>
              <a:t> particles)</a:t>
            </a:r>
            <a:r>
              <a:rPr lang="en-US" sz="2100" b="1" dirty="0" smtClean="0"/>
              <a:t> </a:t>
            </a:r>
            <a:r>
              <a:rPr lang="en-US" sz="2100" dirty="0" smtClean="0"/>
              <a:t>may be seen</a:t>
            </a:r>
          </a:p>
          <a:p>
            <a:pPr marL="457200" indent="-457200" algn="just">
              <a:buAutoNum type="arabicPeriod"/>
            </a:pPr>
            <a:endParaRPr lang="en-US" sz="2100" dirty="0" smtClean="0"/>
          </a:p>
          <a:p>
            <a:pPr marL="457200" indent="-457200" algn="just"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</a:rPr>
              <a:t>Granular cell type</a:t>
            </a:r>
            <a:r>
              <a:rPr lang="en-US" sz="2100" dirty="0" smtClean="0"/>
              <a:t>:  Abundant </a:t>
            </a:r>
            <a:r>
              <a:rPr lang="en-US" sz="2100" b="1" dirty="0" smtClean="0"/>
              <a:t>acidophilic cytoplasm</a:t>
            </a:r>
            <a:r>
              <a:rPr lang="en-US" sz="2100" dirty="0" smtClean="0"/>
              <a:t>, nuclear </a:t>
            </a:r>
            <a:r>
              <a:rPr lang="en-US" sz="2100" b="1" dirty="0" smtClean="0"/>
              <a:t>pleomorphism</a:t>
            </a:r>
            <a:r>
              <a:rPr lang="en-US" sz="2100" dirty="0" smtClean="0"/>
              <a:t>, </a:t>
            </a:r>
            <a:r>
              <a:rPr lang="en-US" sz="2100" b="1" dirty="0" err="1" smtClean="0"/>
              <a:t>hyperchromatism</a:t>
            </a:r>
            <a:r>
              <a:rPr lang="en-US" sz="2100" dirty="0" smtClean="0"/>
              <a:t>, </a:t>
            </a:r>
            <a:r>
              <a:rPr lang="en-US" sz="2100" b="1" dirty="0" smtClean="0"/>
              <a:t>marked </a:t>
            </a:r>
            <a:r>
              <a:rPr lang="en-US" sz="2100" b="1" dirty="0" err="1" smtClean="0"/>
              <a:t>atypia</a:t>
            </a:r>
            <a:endParaRPr lang="en-US" sz="2100" b="1" dirty="0" smtClean="0"/>
          </a:p>
          <a:p>
            <a:pPr marL="457200" indent="-457200" algn="just">
              <a:buAutoNum type="arabicPeriod"/>
            </a:pPr>
            <a:endParaRPr lang="en-US" sz="2100" dirty="0" smtClean="0"/>
          </a:p>
          <a:p>
            <a:pPr marL="457200" indent="-457200" algn="just">
              <a:buAutoNum type="arabicPeriod"/>
            </a:pPr>
            <a:r>
              <a:rPr lang="en-US" sz="2100" b="1" dirty="0" err="1" smtClean="0">
                <a:solidFill>
                  <a:srgbClr val="0070C0"/>
                </a:solidFill>
              </a:rPr>
              <a:t>Chromophobe</a:t>
            </a:r>
            <a:r>
              <a:rPr lang="en-US" sz="2100" b="1" dirty="0" smtClean="0">
                <a:solidFill>
                  <a:srgbClr val="0070C0"/>
                </a:solidFill>
              </a:rPr>
              <a:t> type</a:t>
            </a:r>
            <a:r>
              <a:rPr lang="en-US" sz="2100" dirty="0" smtClean="0"/>
              <a:t>: Mixture of pale clear cells with </a:t>
            </a:r>
            <a:r>
              <a:rPr lang="en-US" sz="2100" b="1" dirty="0" err="1" smtClean="0"/>
              <a:t>perinuclear</a:t>
            </a:r>
            <a:r>
              <a:rPr lang="en-US" sz="2100" b="1" dirty="0" smtClean="0"/>
              <a:t> halo </a:t>
            </a:r>
            <a:r>
              <a:rPr lang="en-US" sz="2100" dirty="0" smtClean="0"/>
              <a:t>and </a:t>
            </a:r>
            <a:r>
              <a:rPr lang="en-US" sz="2100" b="1" dirty="0" smtClean="0"/>
              <a:t>granular cells</a:t>
            </a:r>
            <a:r>
              <a:rPr lang="en-US" sz="2100" dirty="0" smtClean="0"/>
              <a:t>, cells contains many </a:t>
            </a:r>
            <a:r>
              <a:rPr lang="en-US" sz="2100" b="1" dirty="0" smtClean="0"/>
              <a:t>vesicles</a:t>
            </a:r>
          </a:p>
          <a:p>
            <a:pPr marL="457200" indent="-457200" algn="just">
              <a:buAutoNum type="arabicPeriod"/>
            </a:pPr>
            <a:endParaRPr lang="en-US" sz="2100" dirty="0" smtClean="0"/>
          </a:p>
          <a:p>
            <a:pPr marL="457200" indent="-457200" algn="just">
              <a:buAutoNum type="arabicPeriod"/>
            </a:pPr>
            <a:r>
              <a:rPr lang="en-US" sz="2100" b="1" dirty="0" err="1" smtClean="0">
                <a:solidFill>
                  <a:srgbClr val="0070C0"/>
                </a:solidFill>
              </a:rPr>
              <a:t>Sarcomatoid</a:t>
            </a:r>
            <a:r>
              <a:rPr lang="en-US" sz="2100" b="1" dirty="0" smtClean="0">
                <a:solidFill>
                  <a:srgbClr val="0070C0"/>
                </a:solidFill>
              </a:rPr>
              <a:t> type</a:t>
            </a:r>
            <a:r>
              <a:rPr lang="en-US" sz="2100" dirty="0" smtClean="0"/>
              <a:t>: </a:t>
            </a:r>
            <a:r>
              <a:rPr lang="en-US" sz="2100" b="1" dirty="0" smtClean="0"/>
              <a:t>Whorls</a:t>
            </a:r>
            <a:r>
              <a:rPr lang="en-US" sz="2100" dirty="0" smtClean="0"/>
              <a:t> of </a:t>
            </a:r>
            <a:r>
              <a:rPr lang="en-US" sz="2100" b="1" dirty="0" smtClean="0"/>
              <a:t>atypical</a:t>
            </a:r>
            <a:r>
              <a:rPr lang="en-US" sz="2100" dirty="0" smtClean="0"/>
              <a:t> </a:t>
            </a:r>
            <a:r>
              <a:rPr lang="en-US" sz="2100" b="1" dirty="0" smtClean="0"/>
              <a:t>anaplastic</a:t>
            </a:r>
            <a:r>
              <a:rPr lang="en-US" sz="2100" dirty="0" smtClean="0"/>
              <a:t> </a:t>
            </a:r>
            <a:r>
              <a:rPr lang="en-US" sz="2100" b="1" dirty="0" smtClean="0"/>
              <a:t>spindle cells</a:t>
            </a:r>
          </a:p>
          <a:p>
            <a:pPr marL="457200" indent="-457200" algn="just">
              <a:buAutoNum type="arabicPeriod"/>
            </a:pPr>
            <a:endParaRPr lang="en-US" sz="2100" dirty="0" smtClean="0"/>
          </a:p>
          <a:p>
            <a:pPr marL="457200" indent="-457200" algn="just"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</a:rPr>
              <a:t>Collecting duct type</a:t>
            </a:r>
            <a:r>
              <a:rPr lang="en-US" sz="2100" dirty="0" smtClean="0"/>
              <a:t>:  Occurs in medulla, single layer of </a:t>
            </a:r>
            <a:r>
              <a:rPr lang="en-US" sz="2100" b="1" dirty="0" err="1" smtClean="0"/>
              <a:t>cuboidal</a:t>
            </a:r>
            <a:r>
              <a:rPr lang="en-US" sz="2100" dirty="0" smtClean="0"/>
              <a:t> </a:t>
            </a:r>
            <a:r>
              <a:rPr lang="en-US" sz="2100" b="1" dirty="0" smtClean="0"/>
              <a:t>tumour cells </a:t>
            </a:r>
            <a:r>
              <a:rPr lang="en-US" sz="2100" dirty="0" smtClean="0"/>
              <a:t>arranged in </a:t>
            </a:r>
            <a:r>
              <a:rPr lang="en-US" sz="2100" b="1" dirty="0" smtClean="0"/>
              <a:t>tubular</a:t>
            </a:r>
            <a:r>
              <a:rPr lang="en-US" sz="2100" dirty="0" smtClean="0"/>
              <a:t> and </a:t>
            </a:r>
            <a:r>
              <a:rPr lang="en-US" sz="2100" b="1" dirty="0" smtClean="0"/>
              <a:t>papillary pattern</a:t>
            </a:r>
            <a:endParaRPr lang="en-US" sz="2100" b="1" dirty="0"/>
          </a:p>
        </p:txBody>
      </p:sp>
      <p:sp>
        <p:nvSpPr>
          <p:cNvPr id="3" name="Rectangle 2"/>
          <p:cNvSpPr/>
          <p:nvPr/>
        </p:nvSpPr>
        <p:spPr>
          <a:xfrm>
            <a:off x="0" y="228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Microscopically,  </a:t>
            </a:r>
            <a:r>
              <a:rPr lang="en-US" sz="2400" dirty="0" smtClean="0"/>
              <a:t>the features of various types of RCC are as under: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rishna bastola\Desktop\lk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34440"/>
            <a:ext cx="5867400" cy="485668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3250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Fig: Renal cell carcinoma. </a:t>
            </a:r>
            <a:r>
              <a:rPr lang="en-US" dirty="0" smtClean="0"/>
              <a:t>The tumour shows solid masses and </a:t>
            </a:r>
            <a:r>
              <a:rPr lang="en-US" dirty="0" err="1" smtClean="0"/>
              <a:t>acini</a:t>
            </a:r>
            <a:r>
              <a:rPr lang="en-US" dirty="0" smtClean="0"/>
              <a:t> of uniform-appearing tumour cells. Clear cells predominate in the tumour while the </a:t>
            </a:r>
            <a:r>
              <a:rPr lang="en-US" dirty="0" err="1" smtClean="0"/>
              <a:t>stroma</a:t>
            </a:r>
            <a:r>
              <a:rPr lang="en-US" dirty="0" smtClean="0"/>
              <a:t> is composed of fine and delicate fibrous tissue.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060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Clinical Features:</a:t>
            </a: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Slow-growing tumour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>
              <a:solidFill>
                <a:srgbClr val="7030A0"/>
              </a:solidFill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Haematuria, flank plain and palpable abdominal mass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i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7030A0"/>
                </a:solidFill>
              </a:rPr>
              <a:t>Spread</a:t>
            </a:r>
            <a:r>
              <a:rPr lang="en-US" sz="2400" dirty="0" smtClean="0"/>
              <a:t> to distant sites via </a:t>
            </a:r>
            <a:r>
              <a:rPr lang="en-US" sz="2400" dirty="0" smtClean="0">
                <a:solidFill>
                  <a:srgbClr val="7030A0"/>
                </a:solidFill>
              </a:rPr>
              <a:t>haematogenous route </a:t>
            </a:r>
            <a:r>
              <a:rPr lang="en-US" sz="2400" dirty="0" smtClean="0"/>
              <a:t>to the lungs, brain and bone, and locally to the liver and </a:t>
            </a:r>
            <a:r>
              <a:rPr lang="en-US" sz="2400" dirty="0" err="1" smtClean="0"/>
              <a:t>perirenal</a:t>
            </a:r>
            <a:r>
              <a:rPr lang="en-US" sz="2400" dirty="0" smtClean="0"/>
              <a:t> lymph nodes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Systemic symptoms of </a:t>
            </a:r>
            <a:r>
              <a:rPr lang="en-US" sz="2400" dirty="0" err="1" smtClean="0"/>
              <a:t>fatiguability</a:t>
            </a:r>
            <a:r>
              <a:rPr lang="en-US" sz="2400" dirty="0" smtClean="0"/>
              <a:t>, weight loss and intermittent fever unassociated with evidence of infection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Syndromes like </a:t>
            </a:r>
            <a:r>
              <a:rPr lang="en-US" sz="2400" i="1" dirty="0" err="1" smtClean="0">
                <a:solidFill>
                  <a:srgbClr val="7030A0"/>
                </a:solidFill>
              </a:rPr>
              <a:t>polycythaemia</a:t>
            </a:r>
            <a:r>
              <a:rPr lang="en-US" sz="2400" i="1" dirty="0" smtClean="0"/>
              <a:t> </a:t>
            </a:r>
            <a:r>
              <a:rPr lang="en-US" sz="2400" dirty="0" smtClean="0"/>
              <a:t>(by erythropoietin), </a:t>
            </a:r>
            <a:r>
              <a:rPr lang="en-US" sz="2400" i="1" dirty="0" err="1" smtClean="0">
                <a:solidFill>
                  <a:srgbClr val="7030A0"/>
                </a:solidFill>
              </a:rPr>
              <a:t>hypercalcaemia</a:t>
            </a:r>
            <a:r>
              <a:rPr lang="en-US" sz="2400" i="1" dirty="0" smtClean="0"/>
              <a:t> </a:t>
            </a:r>
            <a:r>
              <a:rPr lang="en-US" sz="2400" dirty="0" smtClean="0"/>
              <a:t>(by parathyroid hormone and prostaglandins), </a:t>
            </a:r>
            <a:r>
              <a:rPr lang="en-US" sz="2400" i="1" dirty="0" smtClean="0">
                <a:solidFill>
                  <a:srgbClr val="7030A0"/>
                </a:solidFill>
              </a:rPr>
              <a:t>hypertension</a:t>
            </a:r>
            <a:r>
              <a:rPr lang="en-US" sz="2400" i="1" dirty="0" smtClean="0"/>
              <a:t> </a:t>
            </a:r>
            <a:r>
              <a:rPr lang="en-US" sz="2400" dirty="0" smtClean="0"/>
              <a:t>(by renin), effects of </a:t>
            </a:r>
            <a:r>
              <a:rPr lang="en-US" sz="2400" i="1" dirty="0" err="1" smtClean="0">
                <a:solidFill>
                  <a:srgbClr val="7030A0"/>
                </a:solidFill>
              </a:rPr>
              <a:t>feminisation</a:t>
            </a:r>
            <a:r>
              <a:rPr lang="en-US" sz="2400" i="1" dirty="0" smtClean="0"/>
              <a:t> </a:t>
            </a:r>
            <a:r>
              <a:rPr lang="en-US" sz="2400" dirty="0" smtClean="0"/>
              <a:t>or</a:t>
            </a:r>
            <a:r>
              <a:rPr lang="en-US" sz="2400" i="1" dirty="0" smtClean="0"/>
              <a:t> </a:t>
            </a:r>
            <a:r>
              <a:rPr lang="en-US" sz="2400" i="1" dirty="0" err="1" smtClean="0">
                <a:solidFill>
                  <a:srgbClr val="7030A0"/>
                </a:solidFill>
              </a:rPr>
              <a:t>masculinisation</a:t>
            </a:r>
            <a:r>
              <a:rPr lang="en-US" sz="2400" i="1" dirty="0" smtClean="0"/>
              <a:t> </a:t>
            </a:r>
            <a:r>
              <a:rPr lang="en-US" sz="2400" dirty="0" smtClean="0"/>
              <a:t>(by </a:t>
            </a:r>
            <a:r>
              <a:rPr lang="en-US" sz="2400" dirty="0" err="1" smtClean="0"/>
              <a:t>gonadotropins</a:t>
            </a:r>
            <a:r>
              <a:rPr lang="en-US" sz="2400" dirty="0" smtClean="0"/>
              <a:t>) and </a:t>
            </a:r>
            <a:r>
              <a:rPr lang="en-US" sz="2400" i="1" dirty="0" smtClean="0">
                <a:solidFill>
                  <a:srgbClr val="7030A0"/>
                </a:solidFill>
              </a:rPr>
              <a:t>Cushing’s syndrome </a:t>
            </a:r>
            <a:r>
              <a:rPr lang="en-US" sz="2400" dirty="0" smtClean="0"/>
              <a:t>(by </a:t>
            </a:r>
            <a:r>
              <a:rPr lang="en-US" sz="2400" dirty="0" err="1" smtClean="0"/>
              <a:t>glucocorticoids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28600" y="152400"/>
            <a:ext cx="315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Renal cell carcinoma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163282" y="22860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Contd</a:t>
            </a:r>
            <a:r>
              <a:rPr lang="en-US" dirty="0" smtClean="0"/>
              <a:t>….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 startAt="2"/>
            </a:pPr>
            <a:r>
              <a:rPr lang="en-US" sz="2400" b="1" dirty="0" err="1" smtClean="0"/>
              <a:t>Wilms</a:t>
            </a:r>
            <a:r>
              <a:rPr lang="en-US" sz="2400" b="1" dirty="0" smtClean="0"/>
              <a:t>’ Tumour (</a:t>
            </a:r>
            <a:r>
              <a:rPr lang="en-US" sz="2400" dirty="0" smtClean="0"/>
              <a:t>Synonym: </a:t>
            </a:r>
            <a:r>
              <a:rPr lang="en-US" sz="2400" b="1" i="1" dirty="0" err="1" smtClean="0"/>
              <a:t>Nephroblastoma</a:t>
            </a:r>
            <a:r>
              <a:rPr lang="en-US" sz="2400" b="1" dirty="0" smtClean="0"/>
              <a:t>)</a:t>
            </a:r>
          </a:p>
          <a:p>
            <a:pPr lvl="1" algn="just"/>
            <a:endParaRPr lang="en-US" sz="2200" dirty="0" smtClean="0"/>
          </a:p>
          <a:p>
            <a:pPr lvl="1" algn="just"/>
            <a:r>
              <a:rPr lang="en-US" sz="2200" dirty="0" err="1" smtClean="0"/>
              <a:t>Nephroblastoma</a:t>
            </a:r>
            <a:r>
              <a:rPr lang="en-US" sz="2200" dirty="0" smtClean="0"/>
              <a:t> or </a:t>
            </a:r>
            <a:r>
              <a:rPr lang="en-US" sz="2200" dirty="0" err="1" smtClean="0"/>
              <a:t>Wilms</a:t>
            </a:r>
            <a:r>
              <a:rPr lang="en-US" sz="2200" dirty="0" smtClean="0"/>
              <a:t>’ tumour is an </a:t>
            </a:r>
            <a:r>
              <a:rPr lang="en-US" sz="2200" b="1" dirty="0" smtClean="0">
                <a:solidFill>
                  <a:srgbClr val="7030A0"/>
                </a:solidFill>
              </a:rPr>
              <a:t>embryonic tumour </a:t>
            </a:r>
            <a:r>
              <a:rPr lang="en-US" sz="2200" dirty="0" smtClean="0"/>
              <a:t>derived from primitive renal epithelial and mesenchymal components. It is the most common abdominal malignant tumour of young children, seen most commonly between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 smtClean="0"/>
              <a:t> to 6 years of age with equal sex incidence.</a:t>
            </a:r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Etiology</a:t>
            </a:r>
            <a:endParaRPr lang="en-US" sz="2200" dirty="0" smtClean="0"/>
          </a:p>
          <a:p>
            <a:pPr marL="342900" indent="-342900" algn="just">
              <a:buAutoNum type="arabicPeriod"/>
            </a:pPr>
            <a:r>
              <a:rPr lang="en-US" sz="2200" dirty="0" smtClean="0"/>
              <a:t>Defect in </a:t>
            </a:r>
            <a:r>
              <a:rPr lang="en-US" sz="2200" i="1" dirty="0" smtClean="0"/>
              <a:t>chromosome</a:t>
            </a:r>
            <a:r>
              <a:rPr lang="en-US" sz="2200" dirty="0" smtClean="0"/>
              <a:t>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11p13.</a:t>
            </a:r>
          </a:p>
          <a:p>
            <a:pPr marL="342900" indent="-342900" algn="just">
              <a:buAutoNum type="arabicPeriod"/>
            </a:pPr>
            <a:r>
              <a:rPr lang="en-US" sz="2200" dirty="0" smtClean="0"/>
              <a:t>Monozygotic twins</a:t>
            </a:r>
            <a:r>
              <a:rPr lang="en-US" sz="2200" i="1" dirty="0" smtClean="0"/>
              <a:t> </a:t>
            </a:r>
            <a:r>
              <a:rPr lang="en-US" sz="2200" dirty="0" smtClean="0"/>
              <a:t>and cases with family history.</a:t>
            </a:r>
          </a:p>
          <a:p>
            <a:pPr marL="342900" indent="-342900" algn="just">
              <a:buAutoNum type="arabicPeriod"/>
            </a:pPr>
            <a:r>
              <a:rPr lang="en-US" sz="2200" dirty="0" smtClean="0"/>
              <a:t>Congenital anomalies.</a:t>
            </a:r>
          </a:p>
          <a:p>
            <a:pPr marL="342900" indent="-342900" algn="just">
              <a:buAutoNum type="arabicPeriod"/>
            </a:pPr>
            <a:r>
              <a:rPr lang="en-US" sz="2200" dirty="0" err="1" smtClean="0"/>
              <a:t>Osteosarcoma</a:t>
            </a:r>
            <a:r>
              <a:rPr lang="en-US" sz="2200" dirty="0" smtClean="0"/>
              <a:t>, retinoblastoma, neuroblastoma, etc.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Morphologic Features</a:t>
            </a:r>
          </a:p>
          <a:p>
            <a:pPr marL="457200" indent="-457200" algn="just"/>
            <a:r>
              <a:rPr lang="en-US" sz="2400" b="1" i="1" dirty="0" smtClean="0"/>
              <a:t>Grossly,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tumour is usually quite </a:t>
            </a:r>
            <a:r>
              <a:rPr lang="en-US" sz="2200" dirty="0" smtClean="0">
                <a:solidFill>
                  <a:srgbClr val="FF0000"/>
                </a:solidFill>
              </a:rPr>
              <a:t>large, spherical, replacing most of the kidney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It is generally </a:t>
            </a:r>
            <a:r>
              <a:rPr lang="en-US" sz="2200" dirty="0" smtClean="0">
                <a:solidFill>
                  <a:srgbClr val="FF0000"/>
                </a:solidFill>
              </a:rPr>
              <a:t>solitary</a:t>
            </a:r>
            <a:r>
              <a:rPr lang="en-US" sz="2200" dirty="0" smtClean="0"/>
              <a:t> and mostly </a:t>
            </a:r>
            <a:r>
              <a:rPr lang="en-US" sz="2200" dirty="0" smtClean="0">
                <a:solidFill>
                  <a:srgbClr val="FF0000"/>
                </a:solidFill>
              </a:rPr>
              <a:t>unilateral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On cut section, soft, </a:t>
            </a:r>
            <a:r>
              <a:rPr lang="en-US" sz="2200" dirty="0" err="1" smtClean="0"/>
              <a:t>fishflesh</a:t>
            </a:r>
            <a:r>
              <a:rPr lang="en-US" sz="2200" dirty="0" smtClean="0"/>
              <a:t>-like grey-white to cream-yellow tumour with </a:t>
            </a:r>
            <a:r>
              <a:rPr lang="en-US" sz="2200" dirty="0" smtClean="0">
                <a:solidFill>
                  <a:srgbClr val="FF0000"/>
                </a:solidFill>
              </a:rPr>
              <a:t>foci of necrosis </a:t>
            </a:r>
            <a:r>
              <a:rPr lang="en-US" sz="2200" dirty="0" smtClean="0"/>
              <a:t>and </a:t>
            </a:r>
            <a:r>
              <a:rPr lang="en-US" sz="2200" dirty="0" smtClean="0">
                <a:solidFill>
                  <a:srgbClr val="FF0000"/>
                </a:solidFill>
              </a:rPr>
              <a:t>haemorrhages</a:t>
            </a:r>
            <a:r>
              <a:rPr lang="en-US" sz="2200" dirty="0" smtClean="0"/>
              <a:t> and grossly </a:t>
            </a:r>
            <a:r>
              <a:rPr lang="fr-FR" sz="2200" dirty="0" smtClean="0"/>
              <a:t>identifiable </a:t>
            </a:r>
            <a:r>
              <a:rPr lang="fr-FR" sz="2200" dirty="0" err="1" smtClean="0"/>
              <a:t>myxomatous</a:t>
            </a:r>
            <a:r>
              <a:rPr lang="fr-FR" sz="2200" dirty="0" smtClean="0"/>
              <a:t> or </a:t>
            </a:r>
            <a:r>
              <a:rPr lang="fr-FR" sz="2200" dirty="0" err="1" smtClean="0"/>
              <a:t>cartilaginous</a:t>
            </a:r>
            <a:r>
              <a:rPr lang="fr-FR" sz="2200" dirty="0" smtClean="0"/>
              <a:t> </a:t>
            </a:r>
            <a:r>
              <a:rPr lang="fr-FR" sz="2200" dirty="0" err="1" smtClean="0"/>
              <a:t>elements</a:t>
            </a:r>
            <a:endParaRPr lang="en-US" sz="22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Invasion into renal vein is grossly evident in half the cases.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276600"/>
            <a:ext cx="8162924" cy="3544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 smtClean="0"/>
              <a:t>Microscopically,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Nephroblastoma</a:t>
            </a:r>
            <a:r>
              <a:rPr lang="en-US" sz="2200" dirty="0" smtClean="0"/>
              <a:t> shows mixture of primitive epithelial and mesenchymal elements.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Most of the tumour consists of </a:t>
            </a:r>
            <a:r>
              <a:rPr lang="en-US" sz="2200" b="1" dirty="0" smtClean="0"/>
              <a:t>small, round to spindled, anaplastic, </a:t>
            </a:r>
            <a:r>
              <a:rPr lang="en-US" sz="2200" b="1" dirty="0" err="1" smtClean="0"/>
              <a:t>sarcomatoid</a:t>
            </a:r>
            <a:r>
              <a:rPr lang="en-US" sz="2200" b="1" dirty="0" smtClean="0"/>
              <a:t>, tumour cells.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In these areas are present abortive or </a:t>
            </a:r>
            <a:r>
              <a:rPr lang="en-US" sz="2200" dirty="0" err="1" smtClean="0">
                <a:solidFill>
                  <a:srgbClr val="FF0000"/>
                </a:solidFill>
              </a:rPr>
              <a:t>underdevelopd</a:t>
            </a:r>
            <a:r>
              <a:rPr lang="en-US" sz="2200" dirty="0" smtClean="0">
                <a:solidFill>
                  <a:srgbClr val="FF0000"/>
                </a:solidFill>
              </a:rPr>
              <a:t> tubules and poorly-formed glomerular structures</a:t>
            </a:r>
            <a:r>
              <a:rPr lang="en-US" sz="2200" dirty="0" smtClean="0"/>
              <a:t>.</a:t>
            </a:r>
            <a:endParaRPr lang="en-US" sz="22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Mesenchymal elements such as smooth and skeletal muscle, cartilage and bone, fat cells and fibrous tissue, may be seen.</a:t>
            </a:r>
            <a:endParaRPr lang="en-US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384062"/>
            <a:ext cx="8458200" cy="339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67812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Clinical Features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 most common presenting feature is a palpable abdominal mass.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Other common abnormalities are haematuria, pain, fever and hypertension.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 tumour rapidly spreads via blood, especially to lungs.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2514600"/>
            <a:ext cx="4734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b="1" dirty="0" smtClean="0"/>
              <a:t>Tumours of the Bladder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2845"/>
            <a:ext cx="9144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Tumours of the Bladder</a:t>
            </a:r>
          </a:p>
          <a:p>
            <a:pPr algn="just"/>
            <a:r>
              <a:rPr lang="en-US" sz="2400" b="1" dirty="0" smtClean="0"/>
              <a:t>Epithelial (</a:t>
            </a:r>
            <a:r>
              <a:rPr lang="en-US" sz="2400" b="1" dirty="0" err="1" smtClean="0"/>
              <a:t>Urothelial</a:t>
            </a:r>
            <a:r>
              <a:rPr lang="en-US" sz="2400" b="1" dirty="0" smtClean="0"/>
              <a:t>) Bladder Tumours /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urothelial</a:t>
            </a:r>
            <a:r>
              <a:rPr lang="en-US" sz="2000" b="1" dirty="0" smtClean="0"/>
              <a:t> carcinoma):</a:t>
            </a:r>
            <a:endParaRPr lang="en-US" sz="2400" b="1" dirty="0" smtClean="0"/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More than 90% of bladder tumours arise from </a:t>
            </a:r>
            <a:r>
              <a:rPr lang="en-US" sz="2200" b="1" dirty="0" smtClean="0"/>
              <a:t>transitional epithelial </a:t>
            </a:r>
            <a:r>
              <a:rPr lang="en-US" sz="2200" dirty="0" smtClean="0"/>
              <a:t>(</a:t>
            </a:r>
            <a:r>
              <a:rPr lang="en-US" sz="2200" b="1" dirty="0" err="1" smtClean="0"/>
              <a:t>urothelium</a:t>
            </a:r>
            <a:r>
              <a:rPr lang="en-US" sz="2200" dirty="0" smtClean="0"/>
              <a:t>) lining of the bladder in continuity with the epithelial lining of the renal pelvis, </a:t>
            </a:r>
            <a:r>
              <a:rPr lang="en-US" sz="2200" dirty="0" err="1" smtClean="0"/>
              <a:t>ureters</a:t>
            </a:r>
            <a:r>
              <a:rPr lang="en-US" sz="2200" dirty="0" smtClean="0"/>
              <a:t>, and the major part of the urethra.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Bladder cancer comprises about 3% of all cancers.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Most of the cases appear beyond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decade of life with 3-times higher preponderance in males than females.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Etiopathogenesis:</a:t>
            </a:r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Industrial occupations</a:t>
            </a:r>
            <a:r>
              <a:rPr lang="en-US" sz="2300" b="1" dirty="0" smtClean="0"/>
              <a:t>: </a:t>
            </a:r>
            <a:r>
              <a:rPr lang="en-US" sz="2300" dirty="0" smtClean="0"/>
              <a:t>aniline dyes, rubber, plastic, textiles, and cable have high incidence of bladder cancer. Carcinogenic substances are the metabolites of β- </a:t>
            </a:r>
            <a:r>
              <a:rPr lang="en-US" sz="2300" dirty="0" err="1" smtClean="0"/>
              <a:t>naphthylamine</a:t>
            </a:r>
            <a:r>
              <a:rPr lang="en-US" sz="2300" dirty="0" smtClean="0"/>
              <a:t> and benzene</a:t>
            </a:r>
          </a:p>
          <a:p>
            <a:pPr marL="457200" indent="-457200" algn="just">
              <a:buAutoNum type="arabicPeriod"/>
            </a:pPr>
            <a:endParaRPr lang="en-US" sz="2300" dirty="0" smtClean="0"/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Schistosomiasis</a:t>
            </a:r>
            <a:r>
              <a:rPr lang="en-US" sz="2300" b="1" dirty="0" smtClean="0"/>
              <a:t>: </a:t>
            </a:r>
            <a:r>
              <a:rPr lang="en-US" sz="2300" dirty="0" smtClean="0"/>
              <a:t>infestation </a:t>
            </a:r>
            <a:r>
              <a:rPr lang="en-US" sz="2300" i="1" dirty="0" smtClean="0"/>
              <a:t>of </a:t>
            </a:r>
            <a:r>
              <a:rPr lang="en-US" sz="2300" i="1" dirty="0" err="1" smtClean="0"/>
              <a:t>Schistosoma</a:t>
            </a:r>
            <a:r>
              <a:rPr lang="en-US" sz="2300" i="1" dirty="0" smtClean="0"/>
              <a:t> </a:t>
            </a:r>
            <a:r>
              <a:rPr lang="en-US" sz="2300" i="1" dirty="0" err="1" smtClean="0"/>
              <a:t>haematobium</a:t>
            </a:r>
            <a:r>
              <a:rPr lang="en-US" sz="2300" i="1" dirty="0" smtClean="0"/>
              <a:t> of the </a:t>
            </a:r>
            <a:r>
              <a:rPr lang="en-US" sz="2300" dirty="0" smtClean="0"/>
              <a:t>bladder</a:t>
            </a:r>
          </a:p>
          <a:p>
            <a:pPr marL="457200" indent="-457200" algn="just">
              <a:buAutoNum type="arabicPeriod"/>
            </a:pPr>
            <a:endParaRPr lang="en-US" sz="2300" dirty="0" smtClean="0"/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Dietary factors</a:t>
            </a:r>
            <a:r>
              <a:rPr lang="en-US" sz="2300" b="1" dirty="0" smtClean="0"/>
              <a:t>: </a:t>
            </a:r>
            <a:r>
              <a:rPr lang="en-US" sz="2300" dirty="0" smtClean="0"/>
              <a:t>carcinogenic metabolites of tryptophan, artificial sweeteners like saccharin, coffee or caffeine and chronic alcoholism</a:t>
            </a:r>
          </a:p>
          <a:p>
            <a:pPr marL="457200" indent="-457200" algn="just">
              <a:buAutoNum type="arabicPeriod"/>
            </a:pPr>
            <a:endParaRPr lang="en-US" sz="2300" dirty="0" smtClean="0"/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Local lesions</a:t>
            </a:r>
            <a:r>
              <a:rPr lang="en-US" sz="2300" b="1" dirty="0" smtClean="0"/>
              <a:t>: </a:t>
            </a:r>
            <a:r>
              <a:rPr lang="en-US" sz="2300" dirty="0" smtClean="0"/>
              <a:t>a number of local lesions in the bladder</a:t>
            </a:r>
          </a:p>
          <a:p>
            <a:pPr marL="457200" indent="-457200" algn="just">
              <a:buAutoNum type="arabicPeriod"/>
            </a:pPr>
            <a:endParaRPr lang="en-US" sz="2300" dirty="0" smtClean="0">
              <a:solidFill>
                <a:srgbClr val="7030A0"/>
              </a:solidFill>
            </a:endParaRPr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Smoking</a:t>
            </a:r>
            <a:r>
              <a:rPr lang="en-US" sz="2300" b="1" dirty="0" smtClean="0"/>
              <a:t>: </a:t>
            </a:r>
            <a:r>
              <a:rPr lang="en-US" sz="2300" dirty="0" smtClean="0"/>
              <a:t>increased urinary excretion of carcinogenic substances of tobacco</a:t>
            </a:r>
          </a:p>
          <a:p>
            <a:pPr marL="457200" indent="-457200" algn="just">
              <a:buAutoNum type="arabicPeriod"/>
            </a:pPr>
            <a:endParaRPr lang="en-US" sz="2300" dirty="0" smtClean="0"/>
          </a:p>
          <a:p>
            <a:pPr marL="457200" indent="-457200" algn="just">
              <a:buAutoNum type="arabicPeriod"/>
            </a:pPr>
            <a:r>
              <a:rPr lang="en-US" sz="2300" b="1" dirty="0" smtClean="0">
                <a:solidFill>
                  <a:srgbClr val="7030A0"/>
                </a:solidFill>
              </a:rPr>
              <a:t>Drugs</a:t>
            </a:r>
            <a:r>
              <a:rPr lang="en-US" sz="2300" b="1" dirty="0" smtClean="0"/>
              <a:t>: </a:t>
            </a:r>
            <a:r>
              <a:rPr lang="en-US" sz="2300" dirty="0" smtClean="0"/>
              <a:t>Immunosuppressive therapy</a:t>
            </a:r>
            <a:endParaRPr lang="en-US" sz="23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62000"/>
            <a:ext cx="8305800" cy="14478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This type is characterised by increased number of cells in the glomerulus (</a:t>
            </a:r>
            <a:r>
              <a:rPr lang="en-US" sz="2000" b="1" dirty="0" err="1" smtClean="0">
                <a:latin typeface="Comic Sans MS" pitchFamily="66" charset="0"/>
              </a:rPr>
              <a:t>hypercellular</a:t>
            </a:r>
            <a:r>
              <a:rPr lang="en-US" sz="2000" dirty="0" smtClean="0">
                <a:latin typeface="Comic Sans MS" pitchFamily="66" charset="0"/>
              </a:rPr>
              <a:t>).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Usually present as a </a:t>
            </a:r>
            <a:r>
              <a:rPr lang="en-US" sz="2000" b="1" dirty="0" smtClean="0">
                <a:latin typeface="Comic Sans MS" pitchFamily="66" charset="0"/>
              </a:rPr>
              <a:t>nephritic</a:t>
            </a:r>
            <a:r>
              <a:rPr lang="en-US" sz="2000" dirty="0" smtClean="0">
                <a:latin typeface="Comic Sans MS" pitchFamily="66" charset="0"/>
              </a:rPr>
              <a:t> syndrome and usually progress to </a:t>
            </a:r>
            <a:r>
              <a:rPr lang="en-US" sz="2000" b="1" dirty="0" smtClean="0">
                <a:latin typeface="Comic Sans MS" pitchFamily="66" charset="0"/>
              </a:rPr>
              <a:t>end-stage renal failure </a:t>
            </a:r>
            <a:r>
              <a:rPr lang="en-US" sz="2000" dirty="0" smtClean="0">
                <a:latin typeface="Comic Sans MS" pitchFamily="66" charset="0"/>
              </a:rPr>
              <a:t>(ESRF) over weeks to years.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152400"/>
            <a:ext cx="82296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ii. Proliferative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2667000"/>
            <a:ext cx="8458200" cy="286232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Includes :</a:t>
            </a:r>
          </a:p>
          <a:p>
            <a:pPr marL="822960" lvl="1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Post-infectious  glomerulonephritis (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Post infectious causes are group A beta-hemolytic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streprococcal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infection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of the throat that proceeds the onset of GN by 2-3 weeks)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822960" lvl="1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Membranoproliferative</a:t>
            </a: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GN</a:t>
            </a:r>
          </a:p>
          <a:p>
            <a:pPr marL="822960" lvl="1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Rapidly progressive glomerulonephritis</a:t>
            </a:r>
          </a:p>
          <a:p>
            <a:pPr marL="822960" lvl="1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IgA</a:t>
            </a: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nephropathy (Berger's disease) (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macroscopic haematuria, visibly bloody urine). There is focal area of inflammation.</a:t>
            </a:r>
            <a:endParaRPr lang="en-US" sz="20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1"/>
            <a:ext cx="9144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Morphologic Features</a:t>
            </a:r>
          </a:p>
          <a:p>
            <a:pPr marL="457200" indent="-457200" algn="just"/>
            <a:r>
              <a:rPr lang="en-US" sz="2200" b="1" i="1" dirty="0" smtClean="0"/>
              <a:t>Grossly,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Urothelial</a:t>
            </a:r>
            <a:r>
              <a:rPr lang="en-US" sz="2200" b="1" i="1" dirty="0" smtClean="0"/>
              <a:t> </a:t>
            </a:r>
            <a:r>
              <a:rPr lang="en-US" sz="2200" dirty="0" smtClean="0"/>
              <a:t>tumours may be </a:t>
            </a:r>
            <a:r>
              <a:rPr lang="en-US" sz="2200" dirty="0" smtClean="0">
                <a:solidFill>
                  <a:srgbClr val="0070C0"/>
                </a:solidFill>
              </a:rPr>
              <a:t>single</a:t>
            </a:r>
            <a:r>
              <a:rPr lang="en-US" sz="2200" dirty="0" smtClean="0"/>
              <a:t> or </a:t>
            </a:r>
            <a:r>
              <a:rPr lang="en-US" sz="2200" dirty="0" smtClean="0">
                <a:solidFill>
                  <a:srgbClr val="0070C0"/>
                </a:solidFill>
              </a:rPr>
              <a:t>multiple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About 90% of the tumours are </a:t>
            </a:r>
            <a:r>
              <a:rPr lang="en-US" sz="2200" dirty="0" smtClean="0">
                <a:solidFill>
                  <a:srgbClr val="FF0000"/>
                </a:solidFill>
              </a:rPr>
              <a:t>papillary</a:t>
            </a:r>
            <a:r>
              <a:rPr lang="en-US" sz="2200" dirty="0" smtClean="0"/>
              <a:t> (</a:t>
            </a:r>
            <a:r>
              <a:rPr lang="en-US" sz="2200" dirty="0" smtClean="0">
                <a:solidFill>
                  <a:srgbClr val="7030A0"/>
                </a:solidFill>
              </a:rPr>
              <a:t>non-invasive or invasive</a:t>
            </a:r>
            <a:r>
              <a:rPr lang="en-US" sz="2200" dirty="0" smtClean="0"/>
              <a:t>), whereas the remaining 10% are </a:t>
            </a:r>
            <a:r>
              <a:rPr lang="en-US" sz="2200" dirty="0" smtClean="0">
                <a:solidFill>
                  <a:srgbClr val="FF0000"/>
                </a:solidFill>
              </a:rPr>
              <a:t>flat </a:t>
            </a:r>
            <a:r>
              <a:rPr lang="en-US" sz="2200" dirty="0" err="1" smtClean="0">
                <a:solidFill>
                  <a:srgbClr val="FF0000"/>
                </a:solidFill>
              </a:rPr>
              <a:t>indurated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(</a:t>
            </a:r>
            <a:r>
              <a:rPr lang="en-US" sz="2200" dirty="0" smtClean="0">
                <a:solidFill>
                  <a:srgbClr val="7030A0"/>
                </a:solidFill>
              </a:rPr>
              <a:t>non-invasive or invasive</a:t>
            </a:r>
            <a:r>
              <a:rPr lang="en-US" sz="2200" dirty="0" smtClean="0"/>
              <a:t>)</a:t>
            </a:r>
            <a:endParaRPr lang="en-US" sz="22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papillary tumours have free floating </a:t>
            </a:r>
            <a:r>
              <a:rPr lang="en-US" sz="2200" dirty="0" smtClean="0">
                <a:solidFill>
                  <a:srgbClr val="FF0000"/>
                </a:solidFill>
              </a:rPr>
              <a:t>fern-like</a:t>
            </a:r>
            <a:r>
              <a:rPr lang="en-US" sz="2200" dirty="0" smtClean="0"/>
              <a:t> arrangement with a broad or narrow pedicle.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non-papillary tumours are </a:t>
            </a:r>
            <a:r>
              <a:rPr lang="en-US" sz="2200" dirty="0" smtClean="0">
                <a:solidFill>
                  <a:srgbClr val="FF0000"/>
                </a:solidFill>
              </a:rPr>
              <a:t>bulkier</a:t>
            </a:r>
            <a:r>
              <a:rPr lang="en-US" sz="2200" dirty="0" smtClean="0"/>
              <a:t> with </a:t>
            </a:r>
            <a:r>
              <a:rPr lang="en-US" sz="2200" dirty="0" smtClean="0">
                <a:solidFill>
                  <a:srgbClr val="FF0000"/>
                </a:solidFill>
              </a:rPr>
              <a:t>ulcerated surface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More common locations for either of the two types are the </a:t>
            </a:r>
            <a:r>
              <a:rPr lang="en-US" sz="2200" b="1" dirty="0" err="1" smtClean="0">
                <a:solidFill>
                  <a:srgbClr val="FF0000"/>
                </a:solidFill>
              </a:rPr>
              <a:t>trigone</a:t>
            </a:r>
            <a:r>
              <a:rPr lang="en-US" sz="2200" dirty="0" smtClean="0"/>
              <a:t>, the region of </a:t>
            </a:r>
            <a:r>
              <a:rPr lang="en-US" sz="2200" dirty="0" err="1" smtClean="0"/>
              <a:t>ureteral</a:t>
            </a:r>
            <a:r>
              <a:rPr lang="en-US" sz="2200" dirty="0" smtClean="0"/>
              <a:t> orifices and on the lateral walls.</a:t>
            </a:r>
            <a:endParaRPr lang="en-U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0"/>
            <a:ext cx="9144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Histologically, </a:t>
            </a:r>
            <a:r>
              <a:rPr lang="en-US" sz="2000" dirty="0" err="1" smtClean="0"/>
              <a:t>urothelial</a:t>
            </a:r>
            <a:r>
              <a:rPr lang="en-US" sz="2000" dirty="0" smtClean="0"/>
              <a:t> tumours are of 3 cell types</a:t>
            </a:r>
            <a:r>
              <a:rPr lang="en-US" sz="2000" i="1" dirty="0" smtClean="0"/>
              <a:t>— </a:t>
            </a:r>
          </a:p>
          <a:p>
            <a:pPr marL="800100" lvl="1" indent="-342900" algn="just">
              <a:buFont typeface="+mj-lt"/>
              <a:buAutoNum type="alphaUcPeriod"/>
            </a:pPr>
            <a:r>
              <a:rPr lang="en-US" sz="2000" b="1" dirty="0" smtClean="0">
                <a:solidFill>
                  <a:srgbClr val="00B050"/>
                </a:solidFill>
              </a:rPr>
              <a:t>Transitional cell carcinoma</a:t>
            </a:r>
          </a:p>
          <a:p>
            <a:pPr marL="800100" lvl="1" indent="-342900" algn="just">
              <a:buFont typeface="+mj-lt"/>
              <a:buAutoNum type="alphaUcPeriod"/>
            </a:pPr>
            <a:r>
              <a:rPr lang="en-US" sz="2000" b="1" dirty="0" smtClean="0">
                <a:solidFill>
                  <a:srgbClr val="00B050"/>
                </a:solidFill>
              </a:rPr>
              <a:t>Squamous cell carcinoma</a:t>
            </a:r>
          </a:p>
          <a:p>
            <a:pPr marL="800100" lvl="1" indent="-342900" algn="just">
              <a:buFont typeface="+mj-lt"/>
              <a:buAutoNum type="alphaUcPeriod"/>
            </a:pPr>
            <a:r>
              <a:rPr lang="en-US" sz="2000" b="1" dirty="0" smtClean="0">
                <a:solidFill>
                  <a:srgbClr val="00B050"/>
                </a:solidFill>
              </a:rPr>
              <a:t>Glandular carcinoma</a:t>
            </a:r>
          </a:p>
          <a:p>
            <a:pPr marL="800100" lvl="1" indent="-342900" algn="just">
              <a:buFont typeface="Arial" pitchFamily="34" charset="0"/>
              <a:buChar char="•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342900" indent="-342900" algn="just">
              <a:buAutoNum type="alphaUcPeriod"/>
            </a:pPr>
            <a:r>
              <a:rPr lang="en-US" sz="2000" b="1" dirty="0" smtClean="0">
                <a:solidFill>
                  <a:srgbClr val="00B050"/>
                </a:solidFill>
              </a:rPr>
              <a:t>Transitional Cell Tumours. </a:t>
            </a:r>
          </a:p>
          <a:p>
            <a:pPr marL="342900" indent="-342900" algn="just"/>
            <a:r>
              <a:rPr lang="en-US" sz="2000" dirty="0" smtClean="0"/>
              <a:t>Approximately 90% of all epithelial tumours of the bladder are transitional cell tumours. 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2000" b="1" dirty="0" smtClean="0">
                <a:solidFill>
                  <a:srgbClr val="0070C0"/>
                </a:solidFill>
              </a:rPr>
              <a:t>Transitional cell papilloma. </a:t>
            </a:r>
            <a:r>
              <a:rPr lang="en-US" sz="2000" dirty="0" smtClean="0"/>
              <a:t>Papillomas may occur </a:t>
            </a:r>
            <a:r>
              <a:rPr lang="en-US" sz="2000" b="1" dirty="0" smtClean="0"/>
              <a:t>singly</a:t>
            </a:r>
            <a:r>
              <a:rPr lang="en-US" sz="2000" dirty="0" smtClean="0"/>
              <a:t> or may be </a:t>
            </a:r>
            <a:r>
              <a:rPr lang="en-US" sz="2000" b="1" dirty="0" smtClean="0"/>
              <a:t>multiple</a:t>
            </a:r>
            <a:r>
              <a:rPr lang="en-US" sz="2000" dirty="0" smtClean="0"/>
              <a:t>. They are generally </a:t>
            </a:r>
            <a:r>
              <a:rPr lang="en-US" sz="2000" b="1" dirty="0" smtClean="0"/>
              <a:t>small, less than 2 cm </a:t>
            </a:r>
            <a:r>
              <a:rPr lang="en-US" sz="2000" dirty="0" smtClean="0"/>
              <a:t>in diameter, </a:t>
            </a:r>
            <a:r>
              <a:rPr lang="en-US" sz="2000" b="1" dirty="0" smtClean="0"/>
              <a:t>papillary</a:t>
            </a:r>
            <a:r>
              <a:rPr lang="en-US" sz="2000" dirty="0" smtClean="0"/>
              <a:t> with branching pattern. Each papilla is composed of </a:t>
            </a:r>
            <a:r>
              <a:rPr lang="en-US" sz="2000" b="1" dirty="0" err="1" smtClean="0"/>
              <a:t>fibrovascular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stromal</a:t>
            </a:r>
            <a:r>
              <a:rPr lang="en-US" sz="2000" b="1" dirty="0" smtClean="0"/>
              <a:t> core </a:t>
            </a:r>
            <a:r>
              <a:rPr lang="en-US" sz="2000" dirty="0" smtClean="0"/>
              <a:t>covered by </a:t>
            </a:r>
            <a:r>
              <a:rPr lang="en-US" sz="2000" b="1" dirty="0" smtClean="0"/>
              <a:t>normal-looking transitional cells </a:t>
            </a:r>
            <a:r>
              <a:rPr lang="en-US" sz="2000" dirty="0" smtClean="0"/>
              <a:t>having normal number of layers (up to 6-7) in thickness.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2000" b="1" dirty="0" smtClean="0">
                <a:solidFill>
                  <a:srgbClr val="0070C0"/>
                </a:solidFill>
              </a:rPr>
              <a:t>Carcinoma </a:t>
            </a:r>
            <a:r>
              <a:rPr lang="en-US" sz="2000" b="1" i="1" dirty="0" smtClean="0">
                <a:solidFill>
                  <a:srgbClr val="0070C0"/>
                </a:solidFill>
              </a:rPr>
              <a:t>in situ </a:t>
            </a:r>
            <a:r>
              <a:rPr lang="en-US" sz="2000" b="1" dirty="0" smtClean="0">
                <a:solidFill>
                  <a:srgbClr val="0070C0"/>
                </a:solidFill>
              </a:rPr>
              <a:t>(CIS). </a:t>
            </a:r>
            <a:r>
              <a:rPr lang="en-US" sz="2000" dirty="0" smtClean="0"/>
              <a:t>first stage; characterised by </a:t>
            </a:r>
            <a:r>
              <a:rPr lang="en-US" sz="2000" b="1" dirty="0" smtClean="0"/>
              <a:t>anaplastic</a:t>
            </a:r>
            <a:r>
              <a:rPr lang="en-US" sz="2000" dirty="0" smtClean="0"/>
              <a:t> malignant cells confined to </a:t>
            </a:r>
            <a:r>
              <a:rPr lang="en-US" sz="2000" b="1" dirty="0" smtClean="0"/>
              <a:t>layers superficial to basement membrane </a:t>
            </a:r>
            <a:r>
              <a:rPr lang="en-US" sz="2000" dirty="0" smtClean="0"/>
              <a:t>of the bladder mucosa. May be invasive or non-invasive type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2000" b="1" dirty="0" smtClean="0">
                <a:solidFill>
                  <a:srgbClr val="0070C0"/>
                </a:solidFill>
              </a:rPr>
              <a:t>Transitional cell carcinoma (TCC).  </a:t>
            </a:r>
            <a:r>
              <a:rPr lang="en-US" sz="2000" dirty="0" smtClean="0"/>
              <a:t>The </a:t>
            </a:r>
            <a:r>
              <a:rPr lang="en-US" sz="2000" i="1" dirty="0" smtClean="0"/>
              <a:t>criteria for </a:t>
            </a:r>
            <a:r>
              <a:rPr lang="en-US" sz="2000" b="1" i="1" dirty="0" smtClean="0">
                <a:solidFill>
                  <a:srgbClr val="FF0000"/>
                </a:solidFill>
              </a:rPr>
              <a:t>anaplasia</a:t>
            </a:r>
            <a:r>
              <a:rPr lang="en-US" sz="2000" i="1" dirty="0" smtClean="0"/>
              <a:t> (</a:t>
            </a:r>
            <a:r>
              <a:rPr lang="en-US" sz="2000" dirty="0" smtClean="0"/>
              <a:t>loses distinctive characters) are: increased cellularity</a:t>
            </a:r>
            <a:r>
              <a:rPr lang="en-US" sz="2000" i="1" dirty="0" smtClean="0"/>
              <a:t>, </a:t>
            </a:r>
            <a:r>
              <a:rPr lang="en-US" sz="2000" dirty="0" smtClean="0"/>
              <a:t>nuclear crowding, variation in cell size and shape, variation in nuclear chromatin pattern, mitotic figures and giant cells. The </a:t>
            </a:r>
            <a:r>
              <a:rPr lang="en-US" sz="2000" i="1" dirty="0" smtClean="0"/>
              <a:t>criteria for </a:t>
            </a:r>
            <a:r>
              <a:rPr lang="en-US" sz="2000" b="1" i="1" dirty="0" smtClean="0">
                <a:solidFill>
                  <a:srgbClr val="FF0000"/>
                </a:solidFill>
              </a:rPr>
              <a:t>invasion</a:t>
            </a:r>
            <a:r>
              <a:rPr lang="en-US" sz="2000" i="1" dirty="0" smtClean="0"/>
              <a:t> </a:t>
            </a:r>
            <a:r>
              <a:rPr lang="en-US" sz="2000" dirty="0" smtClean="0"/>
              <a:t>are: penetration of the basement membrane of bladder mucosa.</a:t>
            </a:r>
            <a:endParaRPr lang="en-US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40127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Fig: Transitional cell carcinoma; </a:t>
            </a:r>
            <a:r>
              <a:rPr lang="en-US" dirty="0" smtClean="0"/>
              <a:t>there is increase in the number of layers of epithelium. 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766466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 startAt="2"/>
            </a:pPr>
            <a:r>
              <a:rPr lang="en-US" sz="2400" b="1" dirty="0" smtClean="0">
                <a:solidFill>
                  <a:srgbClr val="00B050"/>
                </a:solidFill>
              </a:rPr>
              <a:t>Squamous Cell Carcinoma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Comprises about 5% of the bladder carcinomas.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Are </a:t>
            </a:r>
            <a:r>
              <a:rPr lang="en-US" sz="2400" dirty="0" smtClean="0">
                <a:solidFill>
                  <a:srgbClr val="0070C0"/>
                </a:solidFill>
              </a:rPr>
              <a:t>sessile (w/o stalk), nodular, infiltrating and ulcerating.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34290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lphaUcPeriod" startAt="3"/>
            </a:pPr>
            <a:r>
              <a:rPr lang="it-IT" sz="2400" b="1" dirty="0" smtClean="0">
                <a:solidFill>
                  <a:srgbClr val="00B050"/>
                </a:solidFill>
              </a:rPr>
              <a:t>Adenocarcinoma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A rare form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Characterised by </a:t>
            </a:r>
            <a:r>
              <a:rPr lang="en-US" sz="2400" dirty="0" smtClean="0">
                <a:solidFill>
                  <a:srgbClr val="0070C0"/>
                </a:solidFill>
              </a:rPr>
              <a:t>glandular and tubular pattern </a:t>
            </a:r>
            <a:r>
              <a:rPr lang="en-US" sz="2400" dirty="0" smtClean="0"/>
              <a:t>with or without </a:t>
            </a:r>
            <a:r>
              <a:rPr lang="en-US" sz="2400" dirty="0" smtClean="0">
                <a:solidFill>
                  <a:srgbClr val="0070C0"/>
                </a:solidFill>
              </a:rPr>
              <a:t>mucus production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282" y="1524000"/>
            <a:ext cx="7579318" cy="29546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Renal System..!!</a:t>
            </a:r>
          </a:p>
          <a:p>
            <a:pPr algn="ctr"/>
            <a:endParaRPr lang="en-US" sz="4400" b="1" i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</a:t>
            </a:r>
          </a:p>
          <a:p>
            <a:pPr algn="ctr"/>
            <a:r>
              <a:rPr lang="en-US" sz="4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kind attention....!!!</a:t>
            </a:r>
            <a:endParaRPr lang="en-US" sz="44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1749318"/>
            <a:ext cx="7406640" cy="765282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Nephritic Syndrome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7943088" cy="12954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000" b="1" dirty="0" smtClean="0">
                <a:latin typeface="Comic Sans MS" pitchFamily="66" charset="0"/>
              </a:rPr>
              <a:t>Nephritic syndrome </a:t>
            </a:r>
            <a:r>
              <a:rPr lang="en-US" sz="2000" dirty="0" smtClean="0">
                <a:latin typeface="Comic Sans MS" pitchFamily="66" charset="0"/>
              </a:rPr>
              <a:t>(or acute nephritic syndrome) is a collection of signs (known as a syndrome) associated with disorders affecting the kidneys, more </a:t>
            </a:r>
            <a:r>
              <a:rPr lang="en-US" sz="2000" b="1" dirty="0" smtClean="0">
                <a:latin typeface="Comic Sans MS" pitchFamily="66" charset="0"/>
              </a:rPr>
              <a:t>specifically glomerular disorders</a:t>
            </a:r>
            <a:r>
              <a:rPr lang="en-US" sz="2000" dirty="0" smtClean="0">
                <a:latin typeface="Comic Sans MS" pitchFamily="66" charset="0"/>
              </a:rPr>
              <a:t>.  </a:t>
            </a:r>
            <a:endParaRPr lang="en-US" sz="2000" baseline="30000" dirty="0" smtClean="0">
              <a:latin typeface="Comic Sans MS" pitchFamily="66" charset="0"/>
            </a:endParaRPr>
          </a:p>
          <a:p>
            <a:pPr algn="just"/>
            <a:endParaRPr lang="en-US" sz="2000" dirty="0" smtClean="0">
              <a:latin typeface="Comic Sans MS" pitchFamily="66" charset="0"/>
            </a:endParaRPr>
          </a:p>
          <a:p>
            <a:pPr algn="just"/>
            <a:endParaRPr lang="en-US" sz="2000" dirty="0">
              <a:latin typeface="Comic Sans MS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38090"/>
            <a:ext cx="807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3006566"/>
            <a:ext cx="7924800" cy="27084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It's characterized by having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small pores in the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podocytes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of the glomerulus, large enough to permit proteins (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proteinuria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 and red blood cells (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hematuria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 to pass into the urine. </a:t>
            </a:r>
          </a:p>
          <a:p>
            <a:pPr marL="640080" lvl="1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result in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hypoalbuminemia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due to protein albumin moving from the blood to the urine.</a:t>
            </a:r>
          </a:p>
          <a:p>
            <a:pPr marL="640080" lvl="1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Hematuria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can be caused by bleeding anywhere in the urinary tract, but if the RBCs are trapped in urinary casts, it is more likely that the bleeding originated in the nephron.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7866888" cy="37338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Nephritic syndrome is characterized by; </a:t>
            </a:r>
          </a:p>
          <a:p>
            <a:pPr algn="just"/>
            <a:r>
              <a:rPr lang="en-US" sz="2000" b="1" dirty="0" err="1" smtClean="0">
                <a:latin typeface="Comic Sans MS" pitchFamily="66" charset="0"/>
              </a:rPr>
              <a:t>hematuria</a:t>
            </a:r>
            <a:r>
              <a:rPr lang="en-US" sz="2000" dirty="0" smtClean="0">
                <a:latin typeface="Comic Sans MS" pitchFamily="66" charset="0"/>
              </a:rPr>
              <a:t> (blood in the urine), with red blood cell (RBC) casts present in the urine</a:t>
            </a: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proteinuria</a:t>
            </a:r>
            <a:r>
              <a:rPr lang="en-US" sz="2000" dirty="0" smtClean="0">
                <a:latin typeface="Comic Sans MS" pitchFamily="66" charset="0"/>
              </a:rPr>
              <a:t> (protein in the urine) - small amounts of protein are lost in the urine</a:t>
            </a: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hypertension</a:t>
            </a:r>
            <a:r>
              <a:rPr lang="en-US" sz="2000" dirty="0" smtClean="0">
                <a:latin typeface="Comic Sans MS" pitchFamily="66" charset="0"/>
              </a:rPr>
              <a:t> (high blood pressure)- mild</a:t>
            </a: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uremia</a:t>
            </a:r>
            <a:r>
              <a:rPr lang="en-US" sz="2000" dirty="0" smtClean="0">
                <a:latin typeface="Comic Sans MS" pitchFamily="66" charset="0"/>
              </a:rPr>
              <a:t> - due to retention of waste products and variable renal insufficiency, with;</a:t>
            </a:r>
          </a:p>
          <a:p>
            <a:pPr lvl="1" algn="just"/>
            <a:r>
              <a:rPr lang="en-US" sz="2000" b="1" dirty="0" smtClean="0">
                <a:latin typeface="Comic Sans MS" pitchFamily="66" charset="0"/>
              </a:rPr>
              <a:t>azotemia</a:t>
            </a:r>
            <a:r>
              <a:rPr lang="en-US" sz="2000" dirty="0" smtClean="0">
                <a:latin typeface="Comic Sans MS" pitchFamily="66" charset="0"/>
              </a:rPr>
              <a:t> (elevated blood nitrogen; urea, creatinine)</a:t>
            </a:r>
          </a:p>
          <a:p>
            <a:pPr lvl="1" algn="just"/>
            <a:r>
              <a:rPr lang="en-US" sz="2000" b="1" dirty="0" err="1" smtClean="0">
                <a:latin typeface="Comic Sans MS" pitchFamily="66" charset="0"/>
              </a:rPr>
              <a:t>oliguria</a:t>
            </a:r>
            <a:r>
              <a:rPr lang="en-US" sz="2000" dirty="0" smtClean="0">
                <a:latin typeface="Comic Sans MS" pitchFamily="66" charset="0"/>
              </a:rPr>
              <a:t> (low urine output &lt;400 </a:t>
            </a:r>
            <a:r>
              <a:rPr lang="en-US" sz="2000" dirty="0" err="1" smtClean="0">
                <a:latin typeface="Comic Sans MS" pitchFamily="66" charset="0"/>
              </a:rPr>
              <a:t>mL</a:t>
            </a:r>
            <a:r>
              <a:rPr lang="en-US" sz="2000" dirty="0" smtClean="0">
                <a:latin typeface="Comic Sans MS" pitchFamily="66" charset="0"/>
              </a:rPr>
              <a:t>/day)</a:t>
            </a:r>
          </a:p>
          <a:p>
            <a:pPr algn="just">
              <a:buNone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28600"/>
            <a:ext cx="807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Signs and symptoms (clinical features)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4800600"/>
            <a:ext cx="7924800" cy="14003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main features are hypertension and RBC casts.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proteinuria in nephritic syndrome is not usually severe, but may occasionally be heavy enough to be in the range usually found in nephrotic syndrome.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4400"/>
            <a:ext cx="8324088" cy="19812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Classification</a:t>
            </a:r>
          </a:p>
          <a:p>
            <a:pPr algn="just">
              <a:buNone/>
            </a:pPr>
            <a:r>
              <a:rPr lang="en-US" sz="2000" dirty="0" smtClean="0">
                <a:latin typeface="Comic Sans MS" pitchFamily="66" charset="0"/>
              </a:rPr>
              <a:t>The two classic diagnoses of nephritic syndrome are: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post-streptococcal </a:t>
            </a:r>
            <a:r>
              <a:rPr lang="en-US" sz="2000" dirty="0" err="1" smtClean="0">
                <a:latin typeface="Comic Sans MS" pitchFamily="66" charset="0"/>
              </a:rPr>
              <a:t>glomerulonephritis</a:t>
            </a:r>
            <a:endParaRPr lang="en-US" sz="2000" dirty="0" smtClean="0">
              <a:latin typeface="Comic Sans MS" pitchFamily="66" charset="0"/>
            </a:endParaRPr>
          </a:p>
          <a:p>
            <a:pPr algn="just"/>
            <a:r>
              <a:rPr lang="en-US" sz="2000" dirty="0" err="1" smtClean="0">
                <a:latin typeface="Comic Sans MS" pitchFamily="66" charset="0"/>
              </a:rPr>
              <a:t>crescentic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glomerulonephritis</a:t>
            </a:r>
            <a:r>
              <a:rPr lang="en-US" sz="2000" dirty="0" smtClean="0">
                <a:latin typeface="Comic Sans MS" pitchFamily="66" charset="0"/>
              </a:rPr>
              <a:t> (also called rapidly progressive </a:t>
            </a:r>
            <a:r>
              <a:rPr lang="en-US" sz="2000" dirty="0" err="1" smtClean="0">
                <a:latin typeface="Comic Sans MS" pitchFamily="66" charset="0"/>
              </a:rPr>
              <a:t>glomerulonephritis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endParaRPr lang="en-US" sz="2000" dirty="0">
              <a:latin typeface="Comic Sans MS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110222"/>
            <a:ext cx="8382000" cy="17851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Diagnosis</a:t>
            </a:r>
          </a:p>
          <a:p>
            <a:pPr marL="182880" indent="-237744" algn="just">
              <a:spcBef>
                <a:spcPts val="550"/>
              </a:spcBef>
              <a:buClr>
                <a:srgbClr val="3891A7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An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anti-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streptolysin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O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titre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(or ASOT) is typically done to test for exposure to streptococci. This test however has incredibly poor specificity.</a:t>
            </a:r>
          </a:p>
          <a:p>
            <a:pPr marL="182880" indent="-237744" algn="just">
              <a:spcBef>
                <a:spcPts val="550"/>
              </a:spcBef>
              <a:buClr>
                <a:srgbClr val="3891A7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Biochemical investigations: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BUN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(urea, creatinine)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362200"/>
            <a:ext cx="8382000" cy="17851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Pathophysiology</a:t>
            </a:r>
            <a:endParaRPr lang="en-US" sz="20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182880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exact 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pathophysiology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is dependent on the specific diagnosis. </a:t>
            </a:r>
          </a:p>
          <a:p>
            <a:pPr marL="182880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However, the common features are an inflammation of the glomeruli, leading to salt and water retention and a reduction in the kidney function.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228600"/>
            <a:ext cx="220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Pathophysiology: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72550" y="685800"/>
            <a:ext cx="468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Antigen (group A beta-hemolytic streptococcus)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98474" y="1447800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Ag-Ab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0427" y="2286000"/>
            <a:ext cx="410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Deposit of Ag-Ab complex in glomerulus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3124200"/>
            <a:ext cx="57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Increased production of epithelial cells lining the glomerulus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4056" y="3886200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Leucocytes infiltration of the glomerulus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9625" y="4659868"/>
            <a:ext cx="443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Thickening of glomerular filtration membrane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5421868"/>
            <a:ext cx="499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Scarring and loss of glomerular filtration membrane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37034" y="6260068"/>
            <a:ext cx="419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Decreased GFR (glomerular filtration rate)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152900" y="12573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4153694" y="5980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4153694" y="5218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4153694" y="4456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153694" y="3694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4152106" y="28567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152106" y="20185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00" y="1676400"/>
            <a:ext cx="7848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About 1200 ml of blood (650 ml plasma) passes through the kidneys, every minute. 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From this,  about 120-125 ml is filtered per minute by the kidneys and this is referred to as glomerular filtration rate (GFR).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1047690"/>
            <a:ext cx="4280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smtClean="0"/>
              <a:t>Glomerular Filtration Rate (GFR)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8360" y="1752600"/>
            <a:ext cx="6035040" cy="838200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Nephrotic syndrome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15240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n-US" sz="2000" dirty="0" smtClean="0">
                <a:latin typeface="Comic Sans MS" pitchFamily="66" charset="0"/>
              </a:rPr>
              <a:t>Nephrotic syndrome is a non-specific disorder in which the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kidneys are damaged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causing them to leak large amounts of protein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b="1" dirty="0" smtClean="0">
                <a:latin typeface="Comic Sans MS" pitchFamily="66" charset="0"/>
              </a:rPr>
              <a:t>proteinuria</a:t>
            </a:r>
            <a:r>
              <a:rPr lang="en-US" sz="2000" dirty="0" smtClean="0">
                <a:latin typeface="Comic Sans MS" pitchFamily="66" charset="0"/>
              </a:rPr>
              <a:t> at least </a:t>
            </a:r>
            <a:r>
              <a:rPr lang="en-US" sz="2000" b="1" dirty="0" smtClean="0">
                <a:latin typeface="Comic Sans MS" pitchFamily="66" charset="0"/>
              </a:rPr>
              <a:t>3.5 grams per day</a:t>
            </a:r>
            <a:r>
              <a:rPr lang="en-US" sz="2000" dirty="0" smtClean="0">
                <a:latin typeface="Comic Sans MS" pitchFamily="66" charset="0"/>
              </a:rPr>
              <a:t>) from the blood into the urine, leading to </a:t>
            </a:r>
            <a:r>
              <a:rPr lang="en-US" sz="2000" b="1" dirty="0" err="1" smtClean="0">
                <a:latin typeface="Comic Sans MS" pitchFamily="66" charset="0"/>
              </a:rPr>
              <a:t>hypoalbuminemia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304800"/>
            <a:ext cx="8001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971800"/>
            <a:ext cx="7924800" cy="24776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Kidneys affected by nephrotic syndrome have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small pores in the 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podocytes</a:t>
            </a:r>
            <a:endParaRPr lang="en-US" sz="2000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large enough to permit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proteinuria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(and subsequently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hypoalbuminemia,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because some of the protein albumin has gone from the blood to the urine)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but not large enough to allow cells through (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hence no </a:t>
            </a:r>
            <a:r>
              <a:rPr lang="en-US" sz="2000" dirty="0" err="1" smtClean="0">
                <a:solidFill>
                  <a:srgbClr val="FF0000"/>
                </a:solidFill>
                <a:latin typeface="Comic Sans MS" pitchFamily="66" charset="0"/>
              </a:rPr>
              <a:t>hematuria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087437"/>
            <a:ext cx="9144000" cy="50167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Kidney is an essential organ. It has several diverse functions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.</a:t>
            </a: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Comic Sans MS" pitchFamily="66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Nephron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is functional unit of kidney. It consists of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glomerulus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renal </a:t>
            </a:r>
            <a:r>
              <a:rPr lang="en-US" sz="2000" b="1" dirty="0" smtClean="0">
                <a:solidFill>
                  <a:srgbClr val="000000"/>
                </a:solidFill>
                <a:latin typeface="Comic Sans MS" pitchFamily="66" charset="0"/>
              </a:rPr>
              <a:t>tubules</a:t>
            </a: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Comic Sans MS" pitchFamily="66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Kidney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maintains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water, electrolyte and acid base balance of the body through filtration and reabsorption process. Glomerulus is responsible for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filtration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and renal tubules are involved in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reabsorption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. In addition renal tubules secretes some solute molecules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.</a:t>
            </a: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Comic Sans MS" pitchFamily="66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Kidney clears several non-protein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metabolic waste products 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like urea, uric acid, creatinine etc., from circulation</a:t>
            </a:r>
            <a:r>
              <a:rPr lang="en-US" sz="2000" dirty="0" smtClean="0">
                <a:solidFill>
                  <a:srgbClr val="000000"/>
                </a:solidFill>
                <a:latin typeface="Comic Sans MS" pitchFamily="66" charset="0"/>
              </a:rPr>
              <a:t>.</a:t>
            </a: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Comic Sans MS" pitchFamily="66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Kidney </a:t>
            </a:r>
            <a:r>
              <a:rPr lang="en-US" sz="2000" b="1" dirty="0">
                <a:solidFill>
                  <a:srgbClr val="000000"/>
                </a:solidFill>
                <a:latin typeface="Comic Sans MS" pitchFamily="66" charset="0"/>
              </a:rPr>
              <a:t>produces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 erythropoietin, </a:t>
            </a:r>
            <a:r>
              <a:rPr lang="en-US" sz="2000" dirty="0" err="1">
                <a:solidFill>
                  <a:srgbClr val="000000"/>
                </a:solidFill>
                <a:latin typeface="Comic Sans MS" pitchFamily="66" charset="0"/>
              </a:rPr>
              <a:t>calcitriol</a:t>
            </a:r>
            <a:r>
              <a:rPr lang="en-US" sz="2000" dirty="0">
                <a:solidFill>
                  <a:srgbClr val="000000"/>
                </a:solidFill>
                <a:latin typeface="Comic Sans MS" pitchFamily="66" charset="0"/>
              </a:rPr>
              <a:t>, renin and prostaglandins.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304800"/>
            <a:ext cx="82296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marL="457200" indent="-457200" algn="just">
              <a:spcBef>
                <a:spcPts val="600"/>
              </a:spcBef>
              <a:buClr>
                <a:srgbClr val="3891A7"/>
              </a:buClr>
              <a:buSzPct val="80000"/>
              <a:defRPr/>
            </a:pP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Kidney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54864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Etiology/Causative factor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7848600" cy="5257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Primary glomerular disease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Minimal change GN</a:t>
            </a:r>
          </a:p>
          <a:p>
            <a:pPr lvl="1"/>
            <a:r>
              <a:rPr lang="en-US" sz="2400" dirty="0" smtClean="0"/>
              <a:t>Focal Segmental </a:t>
            </a:r>
            <a:r>
              <a:rPr lang="en-US" sz="2400" dirty="0" err="1" smtClean="0"/>
              <a:t>Glomerulosclerosis</a:t>
            </a:r>
            <a:r>
              <a:rPr lang="en-US" sz="2400" dirty="0" smtClean="0"/>
              <a:t> (FSGS)</a:t>
            </a:r>
          </a:p>
          <a:p>
            <a:pPr lvl="1"/>
            <a:r>
              <a:rPr lang="en-US" sz="2400" dirty="0" smtClean="0"/>
              <a:t>Membranous glomerulonephritis</a:t>
            </a:r>
          </a:p>
          <a:p>
            <a:pPr lvl="1"/>
            <a:r>
              <a:rPr lang="en-US" sz="2400" dirty="0" err="1" smtClean="0">
                <a:solidFill>
                  <a:prstClr val="black"/>
                </a:solidFill>
              </a:rPr>
              <a:t>IgA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</a:rPr>
              <a:t>nephrophathy</a:t>
            </a:r>
            <a:endParaRPr lang="en-US" sz="24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</a:rPr>
              <a:t>Systemic disease with renal manifestations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DM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SLE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Drugs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Infections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</a:rPr>
              <a:t>Sickle cell disease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943088" cy="57150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The most common sign is </a:t>
            </a:r>
            <a:r>
              <a:rPr lang="en-US" sz="2000" b="1" dirty="0" smtClean="0">
                <a:latin typeface="Comic Sans MS" pitchFamily="66" charset="0"/>
              </a:rPr>
              <a:t>excess fluid </a:t>
            </a:r>
            <a:r>
              <a:rPr lang="en-US" sz="2000" dirty="0" smtClean="0">
                <a:latin typeface="Comic Sans MS" pitchFamily="66" charset="0"/>
              </a:rPr>
              <a:t>in the body. This may take several forms: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lvl="1" algn="just"/>
            <a:r>
              <a:rPr lang="en-US" sz="2000" b="1" dirty="0" smtClean="0">
                <a:latin typeface="Comic Sans MS" pitchFamily="66" charset="0"/>
              </a:rPr>
              <a:t>Puffiness</a:t>
            </a:r>
            <a:r>
              <a:rPr lang="en-US" sz="2000" dirty="0" smtClean="0">
                <a:latin typeface="Comic Sans MS" pitchFamily="66" charset="0"/>
              </a:rPr>
              <a:t> around the eyes, characteristically in the morning.</a:t>
            </a:r>
          </a:p>
          <a:p>
            <a:pPr lvl="1" algn="just"/>
            <a:r>
              <a:rPr lang="en-US" sz="2000" b="1" dirty="0" smtClean="0">
                <a:latin typeface="Comic Sans MS" pitchFamily="66" charset="0"/>
              </a:rPr>
              <a:t>Edema</a:t>
            </a:r>
            <a:r>
              <a:rPr lang="en-US" sz="2000" dirty="0" smtClean="0">
                <a:latin typeface="Comic Sans MS" pitchFamily="66" charset="0"/>
              </a:rPr>
              <a:t> over the legs which is pitting (i.e., leaves a little pit when the fluid is pressed out, which resolves over a few seconds).</a:t>
            </a:r>
          </a:p>
          <a:p>
            <a:pPr lvl="1" algn="just"/>
            <a:r>
              <a:rPr lang="en-US" sz="2000" dirty="0" smtClean="0">
                <a:latin typeface="Comic Sans MS" pitchFamily="66" charset="0"/>
              </a:rPr>
              <a:t>Fluid in the pleural cavity causing </a:t>
            </a:r>
            <a:r>
              <a:rPr lang="en-US" sz="2000" b="1" dirty="0" smtClean="0">
                <a:latin typeface="Comic Sans MS" pitchFamily="66" charset="0"/>
              </a:rPr>
              <a:t>pleural effusion</a:t>
            </a:r>
            <a:r>
              <a:rPr lang="en-US" sz="2000" dirty="0" smtClean="0">
                <a:latin typeface="Comic Sans MS" pitchFamily="66" charset="0"/>
              </a:rPr>
              <a:t>. </a:t>
            </a:r>
          </a:p>
          <a:p>
            <a:pPr lvl="1" algn="just"/>
            <a:r>
              <a:rPr lang="en-US" sz="2000" dirty="0" smtClean="0">
                <a:latin typeface="Comic Sans MS" pitchFamily="66" charset="0"/>
              </a:rPr>
              <a:t>More commonly associated with excess fluid is </a:t>
            </a:r>
            <a:r>
              <a:rPr lang="en-US" sz="2000" b="1" dirty="0" smtClean="0">
                <a:latin typeface="Comic Sans MS" pitchFamily="66" charset="0"/>
              </a:rPr>
              <a:t>pulmonary edema.</a:t>
            </a:r>
          </a:p>
          <a:p>
            <a:pPr lvl="1" algn="just"/>
            <a:r>
              <a:rPr lang="en-US" sz="2000" dirty="0" smtClean="0">
                <a:latin typeface="Comic Sans MS" pitchFamily="66" charset="0"/>
              </a:rPr>
              <a:t>Fluid in the peritoneal cavity causing </a:t>
            </a:r>
            <a:r>
              <a:rPr lang="en-US" sz="2000" b="1" dirty="0" err="1" smtClean="0">
                <a:latin typeface="Comic Sans MS" pitchFamily="66" charset="0"/>
              </a:rPr>
              <a:t>ascites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pPr lvl="1" algn="just"/>
            <a:r>
              <a:rPr lang="en-US" sz="2000" dirty="0" smtClean="0">
                <a:latin typeface="Comic Sans MS" pitchFamily="66" charset="0"/>
              </a:rPr>
              <a:t>A generalized edema throughout the body known as </a:t>
            </a:r>
            <a:r>
              <a:rPr lang="en-US" sz="2000" b="1" dirty="0" err="1" smtClean="0">
                <a:latin typeface="Comic Sans MS" pitchFamily="66" charset="0"/>
              </a:rPr>
              <a:t>anasarca</a:t>
            </a:r>
            <a:endParaRPr lang="en-US" sz="2000" b="1" dirty="0" smtClean="0">
              <a:latin typeface="Comic Sans MS" pitchFamily="66" charset="0"/>
            </a:endParaRP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Hypertension</a:t>
            </a:r>
            <a:r>
              <a:rPr lang="en-US" sz="2000" dirty="0" smtClean="0">
                <a:latin typeface="Comic Sans MS" pitchFamily="66" charset="0"/>
              </a:rPr>
              <a:t> (rarely)</a:t>
            </a:r>
          </a:p>
          <a:p>
            <a:pPr algn="just"/>
            <a:r>
              <a:rPr lang="en-US" sz="2000" b="1" dirty="0" err="1" smtClean="0">
                <a:latin typeface="Comic Sans MS" pitchFamily="66" charset="0"/>
              </a:rPr>
              <a:t>Proteinuria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b="1" dirty="0" err="1" smtClean="0">
                <a:latin typeface="Comic Sans MS" pitchFamily="66" charset="0"/>
              </a:rPr>
              <a:t>hypoalbuminaemia</a:t>
            </a:r>
            <a:endParaRPr lang="en-US" sz="2000" b="1" dirty="0" smtClean="0">
              <a:latin typeface="Comic Sans MS" pitchFamily="66" charset="0"/>
            </a:endParaRP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Decreased urinary output</a:t>
            </a:r>
          </a:p>
          <a:p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381000"/>
            <a:ext cx="8305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Signs and symptoms (clinical features)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524000"/>
            <a:ext cx="8229600" cy="21698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Some patients may notice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foamy urine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, due to a lowering of the surface tension by the severe proteinuria.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endParaRPr lang="en-US" sz="2000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Actual urinary complaints such as 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hematuria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or 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oliguria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are uncommon, and are seen commonly in nephritic syndrome.</a:t>
            </a:r>
          </a:p>
          <a:p>
            <a:pPr marL="822960" lvl="1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Courier New" pitchFamily="49" charset="0"/>
              <a:buChar char="o"/>
            </a:pPr>
            <a:endParaRPr lang="en-US" sz="2000" dirty="0" smtClean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381000"/>
            <a:ext cx="8305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Signs and symptoms (clinical features)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458200" cy="3810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000" dirty="0" smtClean="0">
                <a:latin typeface="Comic Sans MS" pitchFamily="66" charset="0"/>
              </a:rPr>
              <a:t>The following are baseline, essential investigations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just"/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50796"/>
            <a:ext cx="86106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Diagnosis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421993"/>
            <a:ext cx="8153400" cy="10926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Urine sample shows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proteinuria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(&gt;3.5 gm per 24 hour).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It is also examined for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urinary casts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; which is more a feature of active nephritis.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2863096"/>
            <a:ext cx="8077200" cy="17851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Hypoalbuminemia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: albumin level ≤2.5 g/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dL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(normal=3.5-5 g/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dL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).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High levels of cholesterol (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hypercholesterolemia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), specifically elevated LDL, usually with concomitantly elevated VLDL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Electrolytes, urea and creatinine (EUCs): to evaluate renal 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5029200"/>
            <a:ext cx="8153400" cy="11695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Further investigations are indicated if the cause is not clear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Biopsy of kidney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Auto-immune markers (ANA, ASOT, C3, serum electrophoresis)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28600"/>
            <a:ext cx="220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Pathophysiology: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64506" y="228600"/>
            <a:ext cx="16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Causative factor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838200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Glomerular damage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1524000"/>
            <a:ext cx="56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Increased permeability of glomerular capillaries to proteins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22098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Proteinuria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6479" y="2895600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Hypoalbuminemia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3733800"/>
            <a:ext cx="285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Decreased osmotic pressure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65" y="4572000"/>
            <a:ext cx="24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Fluid escape into tissues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7463" y="549806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Edema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76600" y="4583668"/>
            <a:ext cx="261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Decreased plasma volume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52800" y="5181600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Decreased GFR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5791200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Aldosterone</a:t>
            </a:r>
            <a:r>
              <a:rPr lang="en-US" dirty="0" smtClean="0"/>
              <a:t> secretion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81400" y="6477000"/>
            <a:ext cx="156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Fluid retention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8800" y="3810000"/>
            <a:ext cx="34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Compensatory synthesis of protein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95334" y="4876800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hyperlipidemia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4456906" y="7231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875506" y="5218906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rot="5400000">
            <a:off x="1280429" y="3965703"/>
            <a:ext cx="545068" cy="819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7072852" y="4559840"/>
            <a:ext cx="621268" cy="1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4153694" y="50665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4153694" y="56761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4153694" y="6361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4458494" y="27805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4458494" y="20947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4458494" y="13327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</p:cNvCxnSpPr>
          <p:nvPr/>
        </p:nvCxnSpPr>
        <p:spPr>
          <a:xfrm rot="16200000" flipH="1">
            <a:off x="2347229" y="3718829"/>
            <a:ext cx="468868" cy="123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 flipV="1">
            <a:off x="3352800" y="3352799"/>
            <a:ext cx="1371600" cy="392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5108703" y="2956829"/>
            <a:ext cx="468868" cy="123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6560" y="1215918"/>
            <a:ext cx="4282440" cy="765282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Renal failure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495800"/>
            <a:ext cx="7924800" cy="1752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When the kidneys malfunction, problems frequently encountered are </a:t>
            </a:r>
            <a:r>
              <a:rPr lang="en-US" sz="2000" b="1" dirty="0" smtClean="0">
                <a:latin typeface="Comic Sans MS" pitchFamily="66" charset="0"/>
              </a:rPr>
              <a:t>abnormal fluid levels </a:t>
            </a:r>
            <a:r>
              <a:rPr lang="en-US" sz="2000" dirty="0" smtClean="0">
                <a:latin typeface="Comic Sans MS" pitchFamily="66" charset="0"/>
              </a:rPr>
              <a:t>in the body, deranged </a:t>
            </a:r>
            <a:r>
              <a:rPr lang="en-US" sz="2000" b="1" dirty="0" smtClean="0">
                <a:latin typeface="Comic Sans MS" pitchFamily="66" charset="0"/>
              </a:rPr>
              <a:t>acid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levels</a:t>
            </a:r>
            <a:r>
              <a:rPr lang="en-US" sz="2000" dirty="0" smtClean="0">
                <a:latin typeface="Comic Sans MS" pitchFamily="66" charset="0"/>
              </a:rPr>
              <a:t>, abnormal levels of </a:t>
            </a:r>
            <a:r>
              <a:rPr lang="en-US" sz="2000" b="1" dirty="0" smtClean="0">
                <a:latin typeface="Comic Sans MS" pitchFamily="66" charset="0"/>
              </a:rPr>
              <a:t>potassium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b="1" dirty="0" smtClean="0">
                <a:latin typeface="Comic Sans MS" pitchFamily="66" charset="0"/>
              </a:rPr>
              <a:t>calcium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b="1" dirty="0" smtClean="0">
                <a:latin typeface="Comic Sans MS" pitchFamily="66" charset="0"/>
              </a:rPr>
              <a:t>phosphate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b="1" dirty="0" err="1" smtClean="0">
                <a:latin typeface="Comic Sans MS" pitchFamily="66" charset="0"/>
              </a:rPr>
              <a:t>hematuria</a:t>
            </a:r>
            <a:r>
              <a:rPr lang="en-US" sz="2000" dirty="0" smtClean="0">
                <a:latin typeface="Comic Sans MS" pitchFamily="66" charset="0"/>
              </a:rPr>
              <a:t> (blood in the urine) and (in the longer term) </a:t>
            </a:r>
            <a:r>
              <a:rPr lang="en-US" sz="2000" b="1" dirty="0" smtClean="0">
                <a:latin typeface="Comic Sans MS" pitchFamily="66" charset="0"/>
              </a:rPr>
              <a:t>anemia</a:t>
            </a:r>
            <a:r>
              <a:rPr lang="en-US" sz="2000" dirty="0" smtClean="0">
                <a:latin typeface="Comic Sans MS" pitchFamily="66" charset="0"/>
              </a:rPr>
              <a:t>. </a:t>
            </a:r>
          </a:p>
          <a:p>
            <a:pPr algn="just">
              <a:buNone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352396"/>
            <a:ext cx="81534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990600"/>
            <a:ext cx="7924800" cy="14003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Renal failure or kidney failure is a situation in which the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kidneys fail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to function adequately.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It is divided into acute and chronic forms; either form may be due to a large number of other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medical problems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2743200"/>
            <a:ext cx="7924800" cy="14003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Biochemically, it is typically detected by an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elevated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serum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creatinine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and also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urea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Physiologically, renal failure is described as a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decrease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in the glomerular filtration rate.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943088" cy="54102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000" dirty="0" smtClean="0"/>
              <a:t>    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62000" y="2843748"/>
            <a:ext cx="8077200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Acute kidney injury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Acute kidney injury (AKI), previously called acute renal failure (ARF), is a rapidly progressive </a:t>
            </a:r>
            <a:r>
              <a:rPr lang="en-US" sz="2000" b="1" dirty="0" smtClean="0">
                <a:latin typeface="Comic Sans MS" pitchFamily="66" charset="0"/>
              </a:rPr>
              <a:t>loss of renal function</a:t>
            </a:r>
            <a:r>
              <a:rPr lang="en-US" sz="2000" dirty="0" smtClean="0">
                <a:latin typeface="Comic Sans MS" pitchFamily="66" charset="0"/>
              </a:rPr>
              <a:t>, generally characterized by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b="1" dirty="0" err="1" smtClean="0">
                <a:latin typeface="Comic Sans MS" pitchFamily="66" charset="0"/>
              </a:rPr>
              <a:t>oliguria</a:t>
            </a:r>
            <a:r>
              <a:rPr lang="en-US" sz="2000" dirty="0" smtClean="0">
                <a:latin typeface="Comic Sans MS" pitchFamily="66" charset="0"/>
              </a:rPr>
              <a:t> (decreased urine production, quantified as less than</a:t>
            </a:r>
          </a:p>
          <a:p>
            <a:pPr lvl="1" algn="just"/>
            <a:r>
              <a:rPr lang="en-US" sz="2000" dirty="0" smtClean="0">
                <a:latin typeface="Comic Sans MS" pitchFamily="66" charset="0"/>
              </a:rPr>
              <a:t>   400 </a:t>
            </a:r>
            <a:r>
              <a:rPr lang="en-US" sz="2000" dirty="0" err="1" smtClean="0">
                <a:latin typeface="Comic Sans MS" pitchFamily="66" charset="0"/>
              </a:rPr>
              <a:t>mL</a:t>
            </a:r>
            <a:r>
              <a:rPr lang="en-US" sz="2000" dirty="0" smtClean="0">
                <a:latin typeface="Comic Sans MS" pitchFamily="66" charset="0"/>
              </a:rPr>
              <a:t> per day )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b="1" dirty="0" smtClean="0">
                <a:latin typeface="Comic Sans MS" pitchFamily="66" charset="0"/>
              </a:rPr>
              <a:t>body water </a:t>
            </a:r>
            <a:r>
              <a:rPr lang="en-US" sz="2000" dirty="0" smtClean="0">
                <a:latin typeface="Comic Sans MS" pitchFamily="66" charset="0"/>
              </a:rPr>
              <a:t>and</a:t>
            </a:r>
            <a:r>
              <a:rPr lang="en-US" sz="2000" b="1" dirty="0" smtClean="0">
                <a:latin typeface="Comic Sans MS" pitchFamily="66" charset="0"/>
              </a:rPr>
              <a:t> body fluids disturbances</a:t>
            </a:r>
            <a:r>
              <a:rPr lang="en-US" sz="2000" dirty="0" smtClean="0">
                <a:latin typeface="Comic Sans MS" pitchFamily="66" charset="0"/>
              </a:rPr>
              <a:t>;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b="1" dirty="0" smtClean="0">
                <a:latin typeface="Comic Sans MS" pitchFamily="66" charset="0"/>
              </a:rPr>
              <a:t>electrolyte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derangement</a:t>
            </a:r>
            <a:r>
              <a:rPr lang="en-US" sz="2000" dirty="0" smtClean="0">
                <a:latin typeface="Comic Sans MS" pitchFamily="66" charset="0"/>
              </a:rPr>
              <a:t>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AKI can result from a variety of causes, generally classified as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prerenal</a:t>
            </a:r>
            <a:r>
              <a:rPr lang="en-US" sz="2000" dirty="0" smtClean="0">
                <a:latin typeface="Comic Sans MS" pitchFamily="66" charset="0"/>
              </a:rPr>
              <a:t> (prior to involvement of kidney)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 intrinsic (relating to kidney)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postrenal</a:t>
            </a:r>
            <a:r>
              <a:rPr lang="en-US" sz="2000" dirty="0" smtClean="0">
                <a:latin typeface="Comic Sans MS" pitchFamily="66" charset="0"/>
              </a:rPr>
              <a:t> (relating to obstruction of </a:t>
            </a:r>
            <a:r>
              <a:rPr lang="en-US" sz="2000" smtClean="0">
                <a:latin typeface="Comic Sans MS" pitchFamily="66" charset="0"/>
              </a:rPr>
              <a:t>urine flow)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728008"/>
            <a:ext cx="807720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type of renal failure is determined by </a:t>
            </a:r>
          </a:p>
          <a:p>
            <a:pPr lvl="2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trend in the serum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creatinine</a:t>
            </a:r>
          </a:p>
          <a:p>
            <a:pPr lvl="2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presence of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anemia </a:t>
            </a:r>
          </a:p>
          <a:p>
            <a:pPr lvl="2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kidney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size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on ultrasound.</a:t>
            </a:r>
          </a:p>
          <a:p>
            <a:pPr lvl="0" algn="just"/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Chronic kidney disease generally leads to anemia and small kidney size.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28600"/>
            <a:ext cx="8382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Classification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81000"/>
            <a:ext cx="800100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2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Chronic kidney disease</a:t>
            </a:r>
          </a:p>
          <a:p>
            <a:pPr lvl="1" algn="just"/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Chronic kidney disease (CKD) can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develop slowly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and show few initial symptoms, be the long term result of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irreversible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acute disease, or be part of a disease progression.</a:t>
            </a:r>
            <a:endParaRPr lang="en-US" sz="2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2438400"/>
            <a:ext cx="8001000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Symptoms of kidney disease can vary from person to person.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Some people with kidney disease may not even feel sick, or they may not notice their symptoms.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If the kidney function fails, the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waste products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(urea, creatinine)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accumulate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in the blood and the body, termed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azotemia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. 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Very mild levels of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azotaemia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may produce little or no symptoms, but if the kidney failure continues then symptoms will become noticeable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Renal failure accompanied with noticeable symptoms is termed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uraemia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94036" y="1885890"/>
            <a:ext cx="819276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Symptoms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152400"/>
            <a:ext cx="220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Pathophysiology: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609600"/>
            <a:ext cx="497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Deterioration and destruction </a:t>
            </a:r>
            <a:r>
              <a:rPr lang="en-US" dirty="0" smtClean="0"/>
              <a:t>of the </a:t>
            </a:r>
            <a:r>
              <a:rPr lang="en-US" dirty="0" err="1" smtClean="0"/>
              <a:t>nephrons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1512332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Decline</a:t>
            </a:r>
            <a:r>
              <a:rPr lang="en-US" dirty="0" smtClean="0"/>
              <a:t> in renal function (GFR and clearance)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502932"/>
            <a:ext cx="818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product of protein metabolism (urea) and creatinine </a:t>
            </a:r>
            <a:r>
              <a:rPr lang="en-US" b="1" dirty="0" smtClean="0"/>
              <a:t>accumulation</a:t>
            </a:r>
            <a:r>
              <a:rPr lang="en-US" dirty="0" smtClean="0"/>
              <a:t> in the blood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72373" y="3505200"/>
            <a:ext cx="468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Urine </a:t>
            </a:r>
            <a:r>
              <a:rPr lang="en-US" b="1" dirty="0" smtClean="0"/>
              <a:t>concentrating ability </a:t>
            </a:r>
            <a:r>
              <a:rPr lang="en-US" dirty="0" smtClean="0"/>
              <a:t>of the kidney lost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564" y="4407932"/>
            <a:ext cx="778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Body becomes </a:t>
            </a:r>
            <a:r>
              <a:rPr lang="en-US" b="1" dirty="0" smtClean="0"/>
              <a:t>unable to get rid </a:t>
            </a:r>
            <a:r>
              <a:rPr lang="en-US" dirty="0" smtClean="0"/>
              <a:t>of excess water, salt and other waste products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9576" y="5322332"/>
            <a:ext cx="626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Uremia</a:t>
            </a:r>
            <a:r>
              <a:rPr lang="en-US" dirty="0" smtClean="0"/>
              <a:t> develops and adversely affects every system in the body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6248400"/>
            <a:ext cx="729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Greater</a:t>
            </a:r>
            <a:r>
              <a:rPr lang="en-US" dirty="0" smtClean="0"/>
              <a:t> the build-up of waste products, the more pronounced the systems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075906" y="12448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077494" y="59692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4077494" y="50548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4077494" y="41404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4075906" y="32260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4077494" y="2159238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BMLT Class\Histo\UNIT-9\Related Materials\KidneyAnatom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575"/>
            <a:ext cx="7772400" cy="680085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8001000" cy="403860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642366" indent="-514350" algn="just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1. High levels of urea in the blood, which can result in: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Vomiting and/or diarrhea, which may lead to dehydration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 Nausea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Weight loss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Foamy or bubbly urine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More frequent urination, or in greater amounts than usual, with pale urine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Less frequent urination, or in smaller amounts than usual, with dark </a:t>
            </a:r>
            <a:r>
              <a:rPr lang="en-US" sz="2000" dirty="0" err="1" smtClean="0">
                <a:latin typeface="Comic Sans MS" pitchFamily="66" charset="0"/>
              </a:rPr>
              <a:t>coloured</a:t>
            </a:r>
            <a:r>
              <a:rPr lang="en-US" sz="2000" dirty="0" smtClean="0">
                <a:latin typeface="Comic Sans MS" pitchFamily="66" charset="0"/>
              </a:rPr>
              <a:t> urine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Blood in the urine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>
                <a:latin typeface="Comic Sans MS" pitchFamily="66" charset="0"/>
              </a:rPr>
              <a:t>Pressure, or difficulty urinating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228600"/>
            <a:ext cx="82296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Symptoms of kidney failure include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5152072"/>
            <a:ext cx="8001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596646" lvl="0" indent="-514350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2. </a:t>
            </a: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 build up of potassium in the blood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that diseased kidneys cannot filter out (called </a:t>
            </a:r>
            <a:r>
              <a:rPr lang="en-US" sz="2000" dirty="0" err="1" smtClean="0">
                <a:solidFill>
                  <a:prstClr val="black"/>
                </a:solidFill>
                <a:latin typeface="Comic Sans MS" pitchFamily="66" charset="0"/>
              </a:rPr>
              <a:t>hyperkalemia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 may cause: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Abnormal heart rhythms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Muscle paralysis</a:t>
            </a:r>
            <a:endParaRPr lang="en-US" sz="2000" baseline="30000" dirty="0" smtClean="0">
              <a:solidFill>
                <a:prstClr val="black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81000"/>
            <a:ext cx="8229600" cy="21698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596646" lvl="0" indent="-514350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3. </a:t>
            </a: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 build up of phosphates in the blood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that diseased kidneys cannot filter out may cause: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Itching 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Bone damage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Muscle cramps (caused by low levels of calcium which can cause hypocalcaemia)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086761"/>
            <a:ext cx="8229600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02336" indent="-457200" algn="just">
              <a:spcBef>
                <a:spcPts val="550"/>
              </a:spcBef>
              <a:buClr>
                <a:srgbClr val="3891A7"/>
              </a:buClr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5. </a:t>
            </a: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Shortness of breath due to extra fluid on the lungs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(may also be caused by anemia), Polycystic kidney disease, which causes large, fluid-filled cysts on the kidneys and sometimes the liver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5848290"/>
            <a:ext cx="8229600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585216" lvl="0" indent="-457200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6.  Pain in the back or side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2872770"/>
            <a:ext cx="8229600" cy="7848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596646" lvl="0" indent="-514350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4.  Failure of kidneys to remove excess fluid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may cause:</a:t>
            </a:r>
          </a:p>
          <a:p>
            <a:pPr marL="859536" lvl="1" indent="-457200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Swelling of the legs, ankles, feet, face and/or hands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382000" cy="6019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596646" indent="-514350" algn="just">
              <a:buFont typeface="+mj-lt"/>
              <a:buAutoNum type="arabicPeriod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Acute renal failure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Acute kidney failure usually occurs as the result of a sudden </a:t>
            </a:r>
            <a:r>
              <a:rPr lang="en-US" sz="2000" b="1" dirty="0" smtClean="0">
                <a:latin typeface="Comic Sans MS" pitchFamily="66" charset="0"/>
              </a:rPr>
              <a:t>interruption in the blood supply to the kidney</a:t>
            </a:r>
            <a:r>
              <a:rPr lang="en-US" sz="2000" dirty="0" smtClean="0">
                <a:latin typeface="Comic Sans MS" pitchFamily="66" charset="0"/>
              </a:rPr>
              <a:t>, or as a result of a </a:t>
            </a:r>
            <a:r>
              <a:rPr lang="en-US" sz="2000" b="1" dirty="0" smtClean="0">
                <a:latin typeface="Comic Sans MS" pitchFamily="66" charset="0"/>
              </a:rPr>
              <a:t>toxic overload </a:t>
            </a:r>
            <a:r>
              <a:rPr lang="en-US" sz="2000" dirty="0" smtClean="0">
                <a:latin typeface="Comic Sans MS" pitchFamily="66" charset="0"/>
              </a:rPr>
              <a:t>of the kidneys.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Some causes of acute failure include </a:t>
            </a:r>
            <a:r>
              <a:rPr lang="en-US" sz="2000" b="1" dirty="0" smtClean="0">
                <a:latin typeface="Comic Sans MS" pitchFamily="66" charset="0"/>
              </a:rPr>
              <a:t>accidents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b="1" dirty="0" smtClean="0">
                <a:latin typeface="Comic Sans MS" pitchFamily="66" charset="0"/>
              </a:rPr>
              <a:t>injuries</a:t>
            </a:r>
            <a:r>
              <a:rPr lang="en-US" sz="2000" dirty="0" smtClean="0">
                <a:latin typeface="Comic Sans MS" pitchFamily="66" charset="0"/>
              </a:rPr>
              <a:t> or complications from </a:t>
            </a:r>
            <a:r>
              <a:rPr lang="en-US" sz="2000" b="1" dirty="0" smtClean="0">
                <a:latin typeface="Comic Sans MS" pitchFamily="66" charset="0"/>
              </a:rPr>
              <a:t>surgery</a:t>
            </a:r>
            <a:r>
              <a:rPr lang="en-US" sz="2000" dirty="0" smtClean="0">
                <a:latin typeface="Comic Sans MS" pitchFamily="66" charset="0"/>
              </a:rPr>
              <a:t> where the kidneys are </a:t>
            </a:r>
            <a:r>
              <a:rPr lang="en-US" sz="2000" b="1" dirty="0" smtClean="0">
                <a:latin typeface="Comic Sans MS" pitchFamily="66" charset="0"/>
              </a:rPr>
              <a:t>deprived</a:t>
            </a:r>
            <a:r>
              <a:rPr lang="en-US" sz="2000" dirty="0" smtClean="0">
                <a:latin typeface="Comic Sans MS" pitchFamily="66" charset="0"/>
              </a:rPr>
              <a:t> of normal blood flow for an extended period of time. </a:t>
            </a: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Drug overdoses</a:t>
            </a:r>
            <a:r>
              <a:rPr lang="en-US" sz="2000" dirty="0" smtClean="0">
                <a:latin typeface="Comic Sans MS" pitchFamily="66" charset="0"/>
              </a:rPr>
              <a:t>, whether accidental or from chemical overloads of drugs such as antibiotics or chemotherapy, may also cause the onset of acute kidney failure.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Unlike in chronic kidney disease, however, the kidneys can often </a:t>
            </a:r>
            <a:r>
              <a:rPr lang="en-US" sz="2000" b="1" dirty="0" smtClean="0">
                <a:latin typeface="Comic Sans MS" pitchFamily="66" charset="0"/>
              </a:rPr>
              <a:t>recover</a:t>
            </a:r>
            <a:r>
              <a:rPr lang="en-US" sz="2000" dirty="0" smtClean="0">
                <a:latin typeface="Comic Sans MS" pitchFamily="66" charset="0"/>
              </a:rPr>
              <a:t> from acute failure, allowing the patient to resume a normal life.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 People suffering from acute failure require </a:t>
            </a:r>
            <a:r>
              <a:rPr lang="en-US" sz="2000" b="1" dirty="0" smtClean="0">
                <a:latin typeface="Comic Sans MS" pitchFamily="66" charset="0"/>
              </a:rPr>
              <a:t>supportive treatment </a:t>
            </a:r>
            <a:r>
              <a:rPr lang="en-US" sz="2000" dirty="0" smtClean="0">
                <a:latin typeface="Comic Sans MS" pitchFamily="66" charset="0"/>
              </a:rPr>
              <a:t>until their </a:t>
            </a:r>
            <a:r>
              <a:rPr lang="en-US" sz="2000" b="1" dirty="0" smtClean="0">
                <a:latin typeface="Comic Sans MS" pitchFamily="66" charset="0"/>
              </a:rPr>
              <a:t>kidneys recover </a:t>
            </a:r>
            <a:r>
              <a:rPr lang="en-US" sz="2000" dirty="0" smtClean="0">
                <a:latin typeface="Comic Sans MS" pitchFamily="66" charset="0"/>
              </a:rPr>
              <a:t>function, and they often remain at an increased risk of developing future kidney failure.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304800"/>
            <a:ext cx="81534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Causes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171688" cy="43434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596646" indent="-514350" algn="just">
              <a:buFont typeface="+mj-lt"/>
              <a:buAutoNum type="arabicPeriod" startAt="2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Chronic kidney disease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There are many causes of CKD. The most common cause is </a:t>
            </a:r>
            <a:r>
              <a:rPr lang="en-US" sz="2000" b="1" dirty="0" smtClean="0">
                <a:latin typeface="Comic Sans MS" pitchFamily="66" charset="0"/>
              </a:rPr>
              <a:t>diabetes mellitus.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The second most common cause is long-standing, uncontrolled, </a:t>
            </a:r>
            <a:r>
              <a:rPr lang="en-US" sz="2000" b="1" dirty="0" smtClean="0">
                <a:latin typeface="Comic Sans MS" pitchFamily="66" charset="0"/>
              </a:rPr>
              <a:t>hypertension</a:t>
            </a:r>
            <a:r>
              <a:rPr lang="en-US" sz="2000" dirty="0" smtClean="0">
                <a:latin typeface="Comic Sans MS" pitchFamily="66" charset="0"/>
              </a:rPr>
              <a:t>. </a:t>
            </a:r>
          </a:p>
          <a:p>
            <a:pPr algn="just"/>
            <a:r>
              <a:rPr lang="en-US" sz="2000" b="1" dirty="0" smtClean="0">
                <a:latin typeface="Comic Sans MS" pitchFamily="66" charset="0"/>
              </a:rPr>
              <a:t>Polycystic kidney disease </a:t>
            </a:r>
            <a:r>
              <a:rPr lang="en-US" sz="2000" dirty="0" smtClean="0">
                <a:latin typeface="Comic Sans MS" pitchFamily="66" charset="0"/>
              </a:rPr>
              <a:t>is also a well known cause of chronic kidney disease.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Many other </a:t>
            </a:r>
            <a:r>
              <a:rPr lang="en-US" sz="2000" b="1" dirty="0" smtClean="0">
                <a:latin typeface="Comic Sans MS" pitchFamily="66" charset="0"/>
              </a:rPr>
              <a:t>genetic</a:t>
            </a:r>
            <a:r>
              <a:rPr lang="en-US" sz="2000" dirty="0" smtClean="0">
                <a:latin typeface="Comic Sans MS" pitchFamily="66" charset="0"/>
              </a:rPr>
              <a:t> illnesses also affect kidney function.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Overuse of some common </a:t>
            </a:r>
            <a:r>
              <a:rPr lang="en-US" sz="2000" b="1" dirty="0" smtClean="0">
                <a:latin typeface="Comic Sans MS" pitchFamily="66" charset="0"/>
              </a:rPr>
              <a:t>drugs</a:t>
            </a:r>
            <a:r>
              <a:rPr lang="en-US" sz="2000" dirty="0" smtClean="0">
                <a:latin typeface="Comic Sans MS" pitchFamily="66" charset="0"/>
              </a:rPr>
              <a:t>, such as aspirin, ibuprofen, cocaine and acetaminophen can also cause chronic kidney damage.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04800"/>
            <a:ext cx="81534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Causes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924800" cy="1066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Stages of Chronic kidney failure is measured in five stages, which are calculated using a patient’s glomerular filtration rate. </a:t>
            </a:r>
          </a:p>
          <a:p>
            <a:pPr algn="just"/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533400"/>
            <a:ext cx="807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Investigation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2514600"/>
            <a:ext cx="7924800" cy="33547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29768" lvl="1" indent="-228600"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Stage 1 CKD is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mildly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diminished renal function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, with few overt symptoms.</a:t>
            </a:r>
          </a:p>
          <a:p>
            <a:pPr marL="429768" lvl="1" indent="-228600"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Stages 2 and 3 need increasing levels of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supportive care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from their medical providers to slow and treat their renal dysfunction. </a:t>
            </a:r>
          </a:p>
          <a:p>
            <a:pPr marL="429768" lvl="1" indent="-228600"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Patients in stages 4 and 5 usually require preparation of the patient towards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active treatment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in order to survive.</a:t>
            </a:r>
          </a:p>
          <a:p>
            <a:pPr marL="429768" lvl="1" indent="-228600" algn="just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Stage 5 CKD is considered a severe illness and requires some form of renal replacement therapy (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dialysis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) or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kidney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transplant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whenever feasible.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20" y="2438400"/>
            <a:ext cx="4754880" cy="762000"/>
          </a:xfrm>
        </p:spPr>
        <p:txBody>
          <a:bodyPr>
            <a:normAutofit/>
          </a:bodyPr>
          <a:lstStyle/>
          <a:p>
            <a:r>
              <a:rPr lang="en-US" b="1" dirty="0" smtClean="0"/>
              <a:t>Polycystic Kidney</a:t>
            </a:r>
            <a:endParaRPr lang="en-US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00200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An inherited disease in which the kidneys contain many cysts.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It may be </a:t>
            </a:r>
            <a:r>
              <a:rPr lang="en-US" sz="2400" i="1" dirty="0" smtClean="0"/>
              <a:t>congenital </a:t>
            </a:r>
            <a:r>
              <a:rPr lang="en-US" sz="2400" dirty="0" smtClean="0"/>
              <a:t>or</a:t>
            </a:r>
            <a:r>
              <a:rPr lang="en-US" sz="2400" i="1" dirty="0" smtClean="0"/>
              <a:t> acquired, non-</a:t>
            </a:r>
            <a:r>
              <a:rPr lang="en-US" sz="2400" i="1" dirty="0" err="1" smtClean="0"/>
              <a:t>neoplastic</a:t>
            </a:r>
            <a:r>
              <a:rPr lang="en-US" sz="2400" i="1" dirty="0" smtClean="0"/>
              <a:t> </a:t>
            </a:r>
            <a:r>
              <a:rPr lang="en-US" sz="2400" dirty="0" smtClean="0"/>
              <a:t>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neoplastic</a:t>
            </a:r>
            <a:r>
              <a:rPr lang="en-US" sz="2400" i="1" dirty="0" smtClean="0"/>
              <a:t>. </a:t>
            </a:r>
            <a:r>
              <a:rPr lang="en-US" sz="2400" dirty="0" smtClean="0"/>
              <a:t>Majority of these lesions are congenital non-</a:t>
            </a:r>
            <a:r>
              <a:rPr lang="en-US" sz="2400" dirty="0" err="1" smtClean="0"/>
              <a:t>neoplastic</a:t>
            </a:r>
            <a:r>
              <a:rPr lang="en-US" sz="2400" dirty="0" smtClean="0"/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These grow in size until normal kidney tissue is largely destroyed. </a:t>
            </a:r>
          </a:p>
          <a:p>
            <a:pPr marL="457200" indent="-457200" algn="just"/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In adults, the disease will cause hypertension and kidney failure. There is also a juvenile form.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There is no effective treatment, although symptoms can be alleviated by dialysis and sometimes kidney transplant</a:t>
            </a: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55520" y="381000"/>
            <a:ext cx="353568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Polycystic Kidney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002060"/>
                </a:solidFill>
              </a:rPr>
              <a:t>Polycystic disease of the kidney (PKD) </a:t>
            </a:r>
            <a:r>
              <a:rPr lang="en-US" sz="2400" dirty="0" smtClean="0">
                <a:solidFill>
                  <a:srgbClr val="002060"/>
                </a:solidFill>
              </a:rPr>
              <a:t>is a disorder in which major portion of the renal parenchyma is converted into cysts of varying size.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The disease occurs in two forms:</a:t>
            </a:r>
          </a:p>
          <a:p>
            <a:pPr marL="914400" lvl="1" indent="-457200" algn="just">
              <a:buAutoNum type="alphaUcPeriod"/>
            </a:pPr>
            <a:r>
              <a:rPr lang="en-US" sz="2400" dirty="0" smtClean="0"/>
              <a:t>An </a:t>
            </a:r>
            <a:r>
              <a:rPr lang="en-US" sz="2400" i="1" dirty="0" smtClean="0"/>
              <a:t>adult type </a:t>
            </a:r>
            <a:r>
              <a:rPr lang="en-US" sz="2400" dirty="0" smtClean="0"/>
              <a:t>inherited as an </a:t>
            </a:r>
            <a:r>
              <a:rPr lang="en-US" sz="2400" i="1" dirty="0" smtClean="0"/>
              <a:t>autosomal dominant </a:t>
            </a:r>
            <a:r>
              <a:rPr lang="en-US" sz="2400" dirty="0" smtClean="0"/>
              <a:t>disease;</a:t>
            </a:r>
          </a:p>
          <a:p>
            <a:pPr marL="914400" lvl="1" indent="-457200" algn="just">
              <a:buAutoNum type="alphaUcPeriod"/>
            </a:pPr>
            <a:endParaRPr lang="en-US" sz="2400" i="1" dirty="0" smtClean="0"/>
          </a:p>
          <a:p>
            <a:pPr marL="914400" lvl="1" indent="-457200" algn="just">
              <a:buAutoNum type="alphaUcPeriod"/>
            </a:pPr>
            <a:r>
              <a:rPr lang="en-US" sz="2400" dirty="0" smtClean="0"/>
              <a:t>An </a:t>
            </a:r>
            <a:r>
              <a:rPr lang="en-US" sz="2400" i="1" dirty="0" smtClean="0"/>
              <a:t>infantile type </a:t>
            </a:r>
            <a:r>
              <a:rPr lang="en-US" sz="2400" dirty="0" smtClean="0"/>
              <a:t>inherited as an </a:t>
            </a:r>
            <a:r>
              <a:rPr lang="en-US" sz="2400" i="1" dirty="0" smtClean="0"/>
              <a:t>autosomal recessive </a:t>
            </a:r>
            <a:r>
              <a:rPr lang="en-US" sz="2400" dirty="0" smtClean="0"/>
              <a:t>disorder.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4549676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Adult polycystic kidney disease is characterized by multiple expanding cysts affecting both kidneys that ultimately destroy the intervening parenchyma.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It is seen in approximately 1 in 500 to 1000 persons and accounts for 10% of cases of chronic kidney disease.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3881735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AutoNum type="alphaUcPeriod"/>
            </a:pPr>
            <a:r>
              <a:rPr lang="en-US" sz="2400" u="sng" dirty="0" smtClean="0"/>
              <a:t>Adult Polycystic Kidney Disease: </a:t>
            </a:r>
            <a:endParaRPr lang="en-US" sz="2400" i="1" u="sng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66800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Kidney may reach enormous </a:t>
            </a:r>
            <a:r>
              <a:rPr lang="en-US" sz="2200" b="1" dirty="0" smtClean="0">
                <a:solidFill>
                  <a:srgbClr val="FF0000"/>
                </a:solidFill>
              </a:rPr>
              <a:t>size</a:t>
            </a:r>
            <a:r>
              <a:rPr lang="en-US" sz="2200" dirty="0" smtClean="0"/>
              <a:t>, and weights of up to 4 kg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Very large kidneys are readily </a:t>
            </a:r>
            <a:r>
              <a:rPr lang="en-US" sz="2200" b="1" dirty="0" smtClean="0">
                <a:solidFill>
                  <a:srgbClr val="FF0000"/>
                </a:solidFill>
              </a:rPr>
              <a:t>palpable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rgbClr val="FF0000"/>
                </a:solidFill>
              </a:rPr>
              <a:t>abdominally</a:t>
            </a:r>
            <a:r>
              <a:rPr lang="en-US" sz="2200" dirty="0" smtClean="0"/>
              <a:t> as masses extending into the pelvis.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On gross examination the kidney composed solely of a </a:t>
            </a:r>
            <a:r>
              <a:rPr lang="en-US" sz="2200" b="1" dirty="0" smtClean="0">
                <a:solidFill>
                  <a:srgbClr val="FF0000"/>
                </a:solidFill>
              </a:rPr>
              <a:t>mass of cysts </a:t>
            </a:r>
            <a:r>
              <a:rPr lang="en-US" sz="2200" dirty="0" smtClean="0"/>
              <a:t>of various sizes up to 3 or 4 cm in diameter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Cysts are filled with </a:t>
            </a:r>
            <a:r>
              <a:rPr lang="en-US" sz="2200" b="1" dirty="0" smtClean="0">
                <a:solidFill>
                  <a:srgbClr val="FF0000"/>
                </a:solidFill>
              </a:rPr>
              <a:t>fluid</a:t>
            </a:r>
            <a:r>
              <a:rPr lang="en-US" sz="2200" dirty="0" smtClean="0"/>
              <a:t>, which may be </a:t>
            </a:r>
            <a:r>
              <a:rPr lang="en-US" sz="2200" b="1" dirty="0" smtClean="0"/>
              <a:t>clear</a:t>
            </a:r>
            <a:r>
              <a:rPr lang="en-US" sz="2200" dirty="0" smtClean="0"/>
              <a:t>, </a:t>
            </a:r>
            <a:r>
              <a:rPr lang="en-US" sz="2200" b="1" dirty="0" smtClean="0"/>
              <a:t>turbid</a:t>
            </a:r>
            <a:r>
              <a:rPr lang="en-US" sz="2200" dirty="0" smtClean="0"/>
              <a:t>, or </a:t>
            </a:r>
            <a:r>
              <a:rPr lang="en-US" sz="2200" b="1" dirty="0" smtClean="0"/>
              <a:t>hemorrhagic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Cysts may arise at any level of the nephron, from tubules to collecting ducts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Occasionally, </a:t>
            </a:r>
            <a:r>
              <a:rPr lang="en-US" sz="2200" b="1" dirty="0" smtClean="0"/>
              <a:t>Bowman’s capsules </a:t>
            </a:r>
            <a:r>
              <a:rPr lang="en-US" sz="2200" dirty="0" smtClean="0"/>
              <a:t>are involved in the cyst formation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2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200" dirty="0" smtClean="0"/>
              <a:t>Evidence of superimposed </a:t>
            </a:r>
            <a:r>
              <a:rPr lang="en-US" sz="2200" b="1" dirty="0" smtClean="0">
                <a:solidFill>
                  <a:srgbClr val="FF0000"/>
                </a:solidFill>
              </a:rPr>
              <a:t>hypertension</a:t>
            </a:r>
            <a:r>
              <a:rPr lang="en-US" sz="2200" dirty="0" smtClean="0"/>
              <a:t> or </a:t>
            </a:r>
            <a:r>
              <a:rPr lang="en-US" sz="2200" b="1" dirty="0" smtClean="0">
                <a:solidFill>
                  <a:srgbClr val="FF0000"/>
                </a:solidFill>
              </a:rPr>
              <a:t>infection</a:t>
            </a:r>
            <a:r>
              <a:rPr lang="en-US" sz="2200" dirty="0" smtClean="0"/>
              <a:t> is common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0" y="3810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/>
            <a:r>
              <a:rPr lang="en-US" sz="2400" u="sng" dirty="0" smtClean="0"/>
              <a:t>Morphology: </a:t>
            </a:r>
            <a:endParaRPr lang="en-US" sz="2400" i="1" u="sng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1556" y="914400"/>
            <a:ext cx="3251843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920262"/>
            <a:ext cx="3175647" cy="426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55626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Fig: Adult polycystic kidney, viewed from the external surface (A) and bisected (B). The kidney is markedly enlarged with numerous dilated cysts.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BMLT Class\Histo\UNIT-9\Related Materials\Kidney_Nephron_simp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1"/>
            <a:ext cx="9144000" cy="5867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684" y="6477000"/>
            <a:ext cx="2231316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Fig: Parts of nephron.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1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Clinical Features:</a:t>
            </a:r>
          </a:p>
          <a:p>
            <a:pPr algn="just"/>
            <a:endParaRPr lang="en-US" sz="2400" b="1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The condition may become clinically apparent at any age but most commonly manifests in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 to 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 decades of life.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The most common presenting complaint is </a:t>
            </a:r>
            <a:r>
              <a:rPr lang="en-US" sz="2400" b="1" i="1" dirty="0" smtClean="0"/>
              <a:t>flank pain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i="1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Acute distension of a cyst, either by </a:t>
            </a:r>
            <a:r>
              <a:rPr lang="en-US" sz="2400" dirty="0" err="1" smtClean="0"/>
              <a:t>intracystic</a:t>
            </a:r>
            <a:r>
              <a:rPr lang="en-US" sz="2400" dirty="0" smtClean="0"/>
              <a:t> hemorrhage or by obstruction, may cause excruciating pain.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The presenting </a:t>
            </a:r>
            <a:r>
              <a:rPr lang="en-US" sz="2400" b="1" dirty="0" smtClean="0">
                <a:solidFill>
                  <a:srgbClr val="FF0000"/>
                </a:solidFill>
              </a:rPr>
              <a:t>complaints</a:t>
            </a:r>
            <a:r>
              <a:rPr lang="en-US" sz="2400" dirty="0" smtClean="0"/>
              <a:t> are haematuria or passage of blood clots in urine, renal colic, hypertension, urinary tract infections and progressive CRF with </a:t>
            </a:r>
            <a:r>
              <a:rPr lang="en-US" sz="2400" dirty="0" err="1" smtClean="0"/>
              <a:t>polyuria</a:t>
            </a:r>
            <a:r>
              <a:rPr lang="en-US" sz="2400" dirty="0" smtClean="0"/>
              <a:t> and </a:t>
            </a:r>
            <a:r>
              <a:rPr lang="en-US" sz="2400" dirty="0" err="1" smtClean="0"/>
              <a:t>proteinuria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62001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lphaUcPeriod" startAt="2"/>
            </a:pPr>
            <a:r>
              <a:rPr lang="en-US" sz="2400" u="sng" dirty="0" smtClean="0"/>
              <a:t>Infantile Polycystic Kidney Disease:</a:t>
            </a:r>
          </a:p>
          <a:p>
            <a:pPr algn="just"/>
            <a:endParaRPr lang="en-US" sz="2400" u="sng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 infantile (autosomal recessive) form of polycystic kidney disease (ARPKD) is distinct from the adult form and is less common (incidence 1:20,000 births).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 condition occurs due to a mutation in chromosome 6-</a:t>
            </a:r>
            <a:r>
              <a:rPr lang="en-US" sz="2400" i="1" dirty="0" smtClean="0"/>
              <a:t>6p21.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616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MORPHOLOGY</a:t>
            </a:r>
          </a:p>
          <a:p>
            <a:pPr algn="just"/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b="1" dirty="0" smtClean="0"/>
              <a:t>Numerous small cysts </a:t>
            </a:r>
            <a:r>
              <a:rPr lang="en-US" sz="2400" dirty="0" smtClean="0"/>
              <a:t>in the cortex and medulla give the kidney a </a:t>
            </a:r>
            <a:r>
              <a:rPr lang="en-US" sz="2400" b="1" dirty="0" smtClean="0"/>
              <a:t>sponge-like</a:t>
            </a:r>
            <a:r>
              <a:rPr lang="en-US" sz="2400" dirty="0" smtClean="0"/>
              <a:t> appearance.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Dilated, elongated channels completely replace the medulla and cortex.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The cysts have a uniform lining of </a:t>
            </a:r>
            <a:r>
              <a:rPr lang="en-US" sz="2400" b="1" dirty="0" err="1" smtClean="0"/>
              <a:t>cuboidal</a:t>
            </a:r>
            <a:r>
              <a:rPr lang="en-US" sz="2400" b="1" dirty="0" smtClean="0"/>
              <a:t> cells</a:t>
            </a:r>
            <a:r>
              <a:rPr lang="en-US" sz="2400" dirty="0" smtClean="0"/>
              <a:t>, reflecting their origin from the collecting tubules.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In almost all cases, findings include </a:t>
            </a:r>
            <a:r>
              <a:rPr lang="en-US" sz="2400" b="1" dirty="0" smtClean="0"/>
              <a:t>multiple epithelium-lined cysts.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06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Clinical Features:</a:t>
            </a:r>
          </a:p>
          <a:p>
            <a:pPr algn="just"/>
            <a:endParaRPr lang="en-US" sz="2400" b="1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Perinatal and neonatal forms are most common; serious manifestations usually are present at birth, and young infants may die quickly from hepatic or renal failure.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Patients may develop liver cirrhosis (congenital hepatic fibrosis).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487" y="457200"/>
            <a:ext cx="5853113" cy="447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90600" y="575446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Fig: Polycystic kidney disease. Diagrammatic representation of comparison of gross appearance of the two main forms.</a:t>
            </a:r>
            <a:endParaRPr lang="en-US" b="1" dirty="0"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2477869"/>
            <a:ext cx="522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Urinary Tract Infection </a:t>
            </a:r>
            <a:endParaRPr lang="en-US" sz="3600" b="1" dirty="0"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عنوان 7"/>
          <p:cNvSpPr>
            <a:spLocks noGrp="1"/>
          </p:cNvSpPr>
          <p:nvPr>
            <p:ph type="ctrTitle" idx="4294967295"/>
          </p:nvPr>
        </p:nvSpPr>
        <p:spPr>
          <a:xfrm>
            <a:off x="889000" y="80962"/>
            <a:ext cx="3454400" cy="681038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C00000"/>
                </a:solidFill>
              </a:rPr>
              <a:t> Definitions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171" name="عنوان فرعي 8"/>
          <p:cNvSpPr>
            <a:spLocks noGrp="1"/>
          </p:cNvSpPr>
          <p:nvPr>
            <p:ph type="subTitle" idx="4294967295"/>
          </p:nvPr>
        </p:nvSpPr>
        <p:spPr>
          <a:xfrm>
            <a:off x="152400" y="914401"/>
            <a:ext cx="8991600" cy="266699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19088" indent="-319088" algn="just" eaLnBrk="1" hangingPunct="1">
              <a:spcBef>
                <a:spcPct val="0"/>
              </a:spcBef>
            </a:pPr>
            <a:r>
              <a:rPr lang="en-US" sz="2400" b="1" dirty="0" smtClean="0">
                <a:solidFill>
                  <a:srgbClr val="002060"/>
                </a:solidFill>
              </a:rPr>
              <a:t>UTI</a:t>
            </a:r>
            <a:r>
              <a:rPr lang="en-US" sz="2400" dirty="0" smtClean="0">
                <a:solidFill>
                  <a:srgbClr val="002060"/>
                </a:solidFill>
              </a:rPr>
              <a:t> : Inflammatory response of the urinary tract to bacterial invasion</a:t>
            </a:r>
            <a:endParaRPr lang="en-US" sz="1800" b="1" dirty="0" smtClean="0">
              <a:solidFill>
                <a:srgbClr val="002060"/>
              </a:solidFill>
            </a:endParaRPr>
          </a:p>
          <a:p>
            <a:pPr marL="319088" indent="-319088" algn="just" eaLnBrk="1" hangingPunct="1">
              <a:spcBef>
                <a:spcPct val="0"/>
              </a:spcBef>
              <a:buNone/>
            </a:pPr>
            <a:endParaRPr lang="en-US" sz="1800" b="1" dirty="0" smtClean="0">
              <a:solidFill>
                <a:srgbClr val="002060"/>
              </a:solidFill>
            </a:endParaRPr>
          </a:p>
          <a:p>
            <a:pPr marL="319088" indent="-319088" algn="just" eaLnBrk="1" hangingPunct="1">
              <a:spcBef>
                <a:spcPct val="0"/>
              </a:spcBef>
            </a:pPr>
            <a:r>
              <a:rPr lang="en-US" sz="2400" b="1" dirty="0" err="1" smtClean="0">
                <a:solidFill>
                  <a:srgbClr val="002060"/>
                </a:solidFill>
              </a:rPr>
              <a:t>Bacteriuria</a:t>
            </a:r>
            <a:r>
              <a:rPr lang="en-US" sz="2400" dirty="0" smtClean="0">
                <a:solidFill>
                  <a:srgbClr val="002060"/>
                </a:solidFill>
              </a:rPr>
              <a:t>: Presence of the bacteria in the urine (1,00,000 </a:t>
            </a:r>
            <a:r>
              <a:rPr lang="en-US" sz="2400" dirty="0" err="1" smtClean="0">
                <a:solidFill>
                  <a:srgbClr val="002060"/>
                </a:solidFill>
              </a:rPr>
              <a:t>cfu</a:t>
            </a:r>
            <a:r>
              <a:rPr lang="en-US" sz="2400" dirty="0" smtClean="0">
                <a:solidFill>
                  <a:srgbClr val="002060"/>
                </a:solidFill>
              </a:rPr>
              <a:t>/ml)</a:t>
            </a:r>
          </a:p>
          <a:p>
            <a:pPr marL="319088" indent="-319088" algn="just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 </a:t>
            </a:r>
          </a:p>
          <a:p>
            <a:pPr marL="319088" indent="-319088" algn="just" eaLnBrk="1" hangingPunct="1">
              <a:spcBef>
                <a:spcPct val="0"/>
              </a:spcBef>
            </a:pPr>
            <a:r>
              <a:rPr lang="en-US" sz="2400" b="1" dirty="0" err="1" smtClean="0">
                <a:solidFill>
                  <a:srgbClr val="002060"/>
                </a:solidFill>
              </a:rPr>
              <a:t>Pyuria</a:t>
            </a:r>
            <a:r>
              <a:rPr lang="en-US" sz="2400" dirty="0" smtClean="0">
                <a:solidFill>
                  <a:srgbClr val="002060"/>
                </a:solidFill>
              </a:rPr>
              <a:t> :  presence of white blood cell (pus cell) in urine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4343400"/>
            <a:ext cx="8915400" cy="163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Less than 10,000 organisms/ml (10</a:t>
            </a:r>
            <a:r>
              <a:rPr lang="en-US" sz="2000" baseline="30000" dirty="0" smtClean="0"/>
              <a:t>4</a:t>
            </a:r>
            <a:r>
              <a:rPr lang="en-US" sz="2000" dirty="0" smtClean="0"/>
              <a:t>/ml), not significant.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10,000–100,000/ml (10</a:t>
            </a:r>
            <a:r>
              <a:rPr lang="en-US" sz="2000" baseline="30000" dirty="0" smtClean="0"/>
              <a:t>4</a:t>
            </a:r>
            <a:r>
              <a:rPr lang="en-US" sz="2000" dirty="0" smtClean="0"/>
              <a:t>–10</a:t>
            </a:r>
            <a:r>
              <a:rPr lang="en-US" sz="2000" baseline="30000" dirty="0" smtClean="0"/>
              <a:t>5</a:t>
            </a:r>
            <a:r>
              <a:rPr lang="en-US" sz="2000" dirty="0" smtClean="0"/>
              <a:t>/ml), doubtful significance (suggest repeat specimen)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More than 100,000/ml (10</a:t>
            </a:r>
            <a:r>
              <a:rPr lang="en-US" sz="2000" baseline="30000" dirty="0" smtClean="0"/>
              <a:t>5</a:t>
            </a:r>
            <a:r>
              <a:rPr lang="en-US" sz="2000" dirty="0" smtClean="0"/>
              <a:t>/ml), significant bacteriuria.</a:t>
            </a:r>
            <a:endParaRPr lang="en-US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4800" y="685800"/>
            <a:ext cx="8382000" cy="5816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800" b="1" u="sng" dirty="0">
                <a:solidFill>
                  <a:srgbClr val="800000"/>
                </a:solidFill>
              </a:rPr>
              <a:t>Types of UTI</a:t>
            </a:r>
            <a:r>
              <a:rPr lang="en-US" sz="2800" b="1" dirty="0">
                <a:solidFill>
                  <a:srgbClr val="800000"/>
                </a:solidFill>
              </a:rPr>
              <a:t>:</a:t>
            </a:r>
          </a:p>
          <a:p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800" b="1" dirty="0">
                <a:solidFill>
                  <a:srgbClr val="002060"/>
                </a:solidFill>
              </a:rPr>
              <a:t>Lower UTI: </a:t>
            </a:r>
            <a:r>
              <a:rPr lang="en-US" sz="2800" dirty="0" err="1">
                <a:solidFill>
                  <a:srgbClr val="002060"/>
                </a:solidFill>
              </a:rPr>
              <a:t>Urethritis</a:t>
            </a:r>
            <a:r>
              <a:rPr lang="en-US" sz="2800" dirty="0">
                <a:solidFill>
                  <a:srgbClr val="002060"/>
                </a:solidFill>
              </a:rPr>
              <a:t>, Cystitis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800" b="1" dirty="0">
                <a:solidFill>
                  <a:srgbClr val="002060"/>
                </a:solidFill>
              </a:rPr>
              <a:t>Upper UTI: </a:t>
            </a:r>
            <a:r>
              <a:rPr lang="en-US" sz="2800" dirty="0" err="1">
                <a:solidFill>
                  <a:srgbClr val="002060"/>
                </a:solidFill>
              </a:rPr>
              <a:t>Pyelonephritis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195" name="Picture 8" descr="A4urinar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105400" y="685800"/>
            <a:ext cx="3805238" cy="58531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882650" y="471488"/>
            <a:ext cx="73425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</a:rPr>
              <a:t>Factors </a:t>
            </a:r>
            <a:r>
              <a:rPr lang="en-US" sz="2800" b="1" dirty="0">
                <a:solidFill>
                  <a:srgbClr val="FF0000"/>
                </a:solidFill>
              </a:rPr>
              <a:t>limiting</a:t>
            </a:r>
            <a:r>
              <a:rPr lang="en-US" sz="2800" b="1" dirty="0">
                <a:solidFill>
                  <a:srgbClr val="993300"/>
                </a:solidFill>
              </a:rPr>
              <a:t> multiplication of organism</a:t>
            </a:r>
          </a:p>
        </p:txBody>
      </p:sp>
      <p:sp>
        <p:nvSpPr>
          <p:cNvPr id="9219" name="Text Box 6"/>
          <p:cNvSpPr txBox="1">
            <a:spLocks noChangeArrowheads="1"/>
          </p:cNvSpPr>
          <p:nvPr/>
        </p:nvSpPr>
        <p:spPr bwMode="auto">
          <a:xfrm>
            <a:off x="990600" y="1295400"/>
            <a:ext cx="723900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Flushing action of urine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Acidic </a:t>
            </a:r>
            <a:r>
              <a:rPr lang="en-US" sz="2800" dirty="0" smtClean="0">
                <a:latin typeface="Baskerville Old Face" pitchFamily="18" charset="0"/>
              </a:rPr>
              <a:t>pH </a:t>
            </a:r>
            <a:r>
              <a:rPr lang="en-US" sz="2800" dirty="0">
                <a:latin typeface="Baskerville Old Face" pitchFamily="18" charset="0"/>
              </a:rPr>
              <a:t>of urine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Regular bladder emptying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Constant dilution of residual urine in bladder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Mucosal defenses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skerville Old Face" pitchFamily="18" charset="0"/>
              </a:rPr>
              <a:t>  - Secretion of prostate &amp; </a:t>
            </a:r>
            <a:r>
              <a:rPr lang="en-US" sz="2800" dirty="0" err="1">
                <a:latin typeface="Baskerville Old Face" pitchFamily="18" charset="0"/>
              </a:rPr>
              <a:t>periurethral</a:t>
            </a:r>
            <a:r>
              <a:rPr lang="en-US" sz="2800" dirty="0">
                <a:latin typeface="Baskerville Old Face" pitchFamily="18" charset="0"/>
              </a:rPr>
              <a:t> glands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81534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993300"/>
                </a:solidFill>
              </a:rPr>
              <a:t>Factors </a:t>
            </a:r>
            <a:r>
              <a:rPr lang="en-US" sz="2800" b="1" dirty="0" smtClean="0">
                <a:solidFill>
                  <a:srgbClr val="FF0000"/>
                </a:solidFill>
              </a:rPr>
              <a:t>favoring</a:t>
            </a:r>
            <a:r>
              <a:rPr lang="en-US" sz="2800" b="1" dirty="0" smtClean="0">
                <a:solidFill>
                  <a:srgbClr val="993300"/>
                </a:solidFill>
              </a:rPr>
              <a:t> multiplication of organism</a:t>
            </a:r>
            <a:endParaRPr lang="en-US" sz="2800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066800" y="2103438"/>
            <a:ext cx="7620000" cy="292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Baskerville Old Face" pitchFamily="18" charset="0"/>
              </a:rPr>
              <a:t>Obstruction to urine flow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skerville Old Face" pitchFamily="18" charset="0"/>
              </a:rPr>
              <a:t>Glucose in urine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Baskerville Old Face" pitchFamily="18" charset="0"/>
              </a:rPr>
              <a:t>Alkaline pH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29987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Clinical features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990600" y="1524000"/>
            <a:ext cx="81534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Asymptomatic </a:t>
            </a:r>
            <a:r>
              <a:rPr lang="en-US" sz="2800" b="1" dirty="0" err="1">
                <a:solidFill>
                  <a:srgbClr val="C00000"/>
                </a:solidFill>
              </a:rPr>
              <a:t>bacteriuria</a:t>
            </a:r>
            <a:r>
              <a:rPr lang="en-US" sz="2800" b="1" dirty="0">
                <a:solidFill>
                  <a:srgbClr val="C00000"/>
                </a:solidFill>
              </a:rPr>
              <a:t> (</a:t>
            </a:r>
            <a:r>
              <a:rPr lang="en-US" sz="2800" b="1" dirty="0" smtClean="0">
                <a:solidFill>
                  <a:srgbClr val="C00000"/>
                </a:solidFill>
              </a:rPr>
              <a:t>Covert </a:t>
            </a:r>
            <a:r>
              <a:rPr lang="en-US" sz="2800" b="1" dirty="0" err="1" smtClean="0">
                <a:solidFill>
                  <a:srgbClr val="C00000"/>
                </a:solidFill>
              </a:rPr>
              <a:t>bacteriuria</a:t>
            </a:r>
            <a:r>
              <a:rPr lang="en-US" sz="2800" b="1" dirty="0">
                <a:solidFill>
                  <a:srgbClr val="C00000"/>
                </a:solidFill>
              </a:rPr>
              <a:t>):</a:t>
            </a:r>
          </a:p>
          <a:p>
            <a:endParaRPr lang="en-US" dirty="0" smtClean="0">
              <a:solidFill>
                <a:srgbClr val="595D77"/>
              </a:solidFill>
            </a:endParaRPr>
          </a:p>
          <a:p>
            <a:endParaRPr lang="en-US" sz="2000" dirty="0">
              <a:solidFill>
                <a:srgbClr val="595D77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- Pregnant ladies.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- Girls (1-3)%.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- Detected by urine culture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66800" y="1295400"/>
            <a:ext cx="7620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Symptomatic UTI</a:t>
            </a:r>
            <a:endParaRPr lang="en-US" sz="3200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990600" y="2362200"/>
            <a:ext cx="7696200" cy="3505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Dysuria, frequency, urgency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Cloudy and foul smell urine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Hematuria</a:t>
            </a:r>
          </a:p>
          <a:p>
            <a:r>
              <a:rPr lang="en-US" dirty="0" err="1" smtClean="0">
                <a:solidFill>
                  <a:srgbClr val="002060"/>
                </a:solidFill>
              </a:rPr>
              <a:t>Suprapubic</a:t>
            </a:r>
            <a:r>
              <a:rPr lang="en-US" dirty="0" smtClean="0">
                <a:solidFill>
                  <a:srgbClr val="002060"/>
                </a:solidFill>
              </a:rPr>
              <a:t> pain, loin pain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Fever, nausea, vomiting</a:t>
            </a:r>
            <a:endParaRPr lang="en-US" dirty="0" smtClean="0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990600" y="228600"/>
            <a:ext cx="29987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Clinical features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962025" y="76200"/>
            <a:ext cx="8181975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800" b="1" dirty="0" smtClean="0">
                <a:solidFill>
                  <a:srgbClr val="C00000"/>
                </a:solidFill>
              </a:rPr>
              <a:t>Prevalence of urinary tract infections (UTI)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990600" y="914400"/>
            <a:ext cx="7937500" cy="3886200"/>
          </a:xfrm>
        </p:spPr>
        <p:txBody>
          <a:bodyPr/>
          <a:lstStyle/>
          <a:p>
            <a:pPr marL="319088" indent="-319088" algn="just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Females are much more affected than males</a:t>
            </a:r>
          </a:p>
          <a:p>
            <a:pPr marL="319088" indent="-319088" algn="just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It is estimated that (20-30)% will have at least one   UTI in their live.</a:t>
            </a:r>
          </a:p>
          <a:p>
            <a:pPr marL="319088" indent="-319088" algn="just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Risk of UTI in women increases after menopause.</a:t>
            </a:r>
          </a:p>
          <a:p>
            <a:pPr marL="319088" indent="-319088" algn="just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After a UTI: 20-40 % will have a recurrence.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7"/>
          <p:cNvSpPr>
            <a:spLocks noGrp="1" noChangeArrowheads="1"/>
          </p:cNvSpPr>
          <p:nvPr>
            <p:ph sz="quarter" idx="4294967295"/>
          </p:nvPr>
        </p:nvSpPr>
        <p:spPr>
          <a:xfrm>
            <a:off x="990600" y="990600"/>
            <a:ext cx="7924800" cy="4495800"/>
          </a:xfrm>
        </p:spPr>
        <p:txBody>
          <a:bodyPr>
            <a:normAutofit fontScale="92500" lnSpcReduction="10000"/>
          </a:bodyPr>
          <a:lstStyle/>
          <a:p>
            <a:pPr marL="319088" indent="-319088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UTI is rare in young and middle-aged men</a:t>
            </a:r>
          </a:p>
          <a:p>
            <a:pPr marL="319088" indent="-319088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UTI in men is often associated with :</a:t>
            </a:r>
          </a:p>
          <a:p>
            <a:pPr marL="319088" indent="-319088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800" dirty="0" smtClean="0">
                <a:solidFill>
                  <a:srgbClr val="0D0D0D"/>
                </a:solidFill>
              </a:rPr>
              <a:t>       Underlying pathology</a:t>
            </a:r>
          </a:p>
          <a:p>
            <a:pPr marL="319088" indent="-319088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800" dirty="0" smtClean="0">
                <a:solidFill>
                  <a:srgbClr val="0D0D0D"/>
                </a:solidFill>
              </a:rPr>
              <a:t>       Catheterisation </a:t>
            </a:r>
          </a:p>
          <a:p>
            <a:pPr marL="319088" indent="-319088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800" dirty="0" smtClean="0">
                <a:solidFill>
                  <a:srgbClr val="0D0D0D"/>
                </a:solidFill>
              </a:rPr>
              <a:t>       Urological procedures.</a:t>
            </a:r>
          </a:p>
          <a:p>
            <a:pPr marL="319088" indent="-319088" eaLnBrk="1" hangingPunct="1">
              <a:lnSpc>
                <a:spcPct val="150000"/>
              </a:lnSpc>
            </a:pPr>
            <a:r>
              <a:rPr lang="en-GB" sz="2800" dirty="0" smtClean="0">
                <a:solidFill>
                  <a:srgbClr val="0D0D0D"/>
                </a:solidFill>
              </a:rPr>
              <a:t>Urinary catheter increases the risk of UTI:</a:t>
            </a:r>
          </a:p>
          <a:p>
            <a:pPr marL="319088" indent="-319088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800" dirty="0" smtClean="0">
                <a:solidFill>
                  <a:srgbClr val="0D0D0D"/>
                </a:solidFill>
              </a:rPr>
              <a:t>    - </a:t>
            </a:r>
            <a:r>
              <a:rPr lang="en-GB" sz="2800" i="1" dirty="0" smtClean="0">
                <a:solidFill>
                  <a:srgbClr val="0D0D0D"/>
                </a:solidFill>
              </a:rPr>
              <a:t>Pseudomonas</a:t>
            </a:r>
            <a:r>
              <a:rPr lang="en-GB" sz="2800" dirty="0" smtClean="0">
                <a:solidFill>
                  <a:srgbClr val="0D0D0D"/>
                </a:solidFill>
              </a:rPr>
              <a:t> is commonly encountered organism. </a:t>
            </a: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962025" y="76200"/>
            <a:ext cx="8181975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Prevalence of urinary tract infections (UTI)</a:t>
            </a:r>
            <a:endParaRPr kumimoji="0" lang="en-GB" sz="2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ChangeArrowheads="1"/>
          </p:cNvSpPr>
          <p:nvPr/>
        </p:nvSpPr>
        <p:spPr bwMode="auto">
          <a:xfrm>
            <a:off x="1219200" y="2362200"/>
            <a:ext cx="73152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eaLnBrk="0" hangingPunct="0"/>
            <a:r>
              <a:rPr lang="fi-FI" sz="3600" b="1" dirty="0" smtClean="0">
                <a:solidFill>
                  <a:srgbClr val="C00000"/>
                </a:solidFill>
              </a:rPr>
              <a:t>Risk </a:t>
            </a:r>
            <a:r>
              <a:rPr lang="fi-FI" sz="3600" b="1" dirty="0">
                <a:solidFill>
                  <a:srgbClr val="C00000"/>
                </a:solidFill>
              </a:rPr>
              <a:t>factors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Rot="1" noChangeArrowheads="1"/>
          </p:cNvSpPr>
          <p:nvPr/>
        </p:nvSpPr>
        <p:spPr bwMode="auto">
          <a:xfrm>
            <a:off x="609600" y="381000"/>
            <a:ext cx="762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Tx/>
              <a:buBlip>
                <a:blip r:embed="rId3"/>
              </a:buBlip>
            </a:pPr>
            <a:r>
              <a:rPr lang="en-US" sz="2800" b="1" dirty="0"/>
              <a:t>Women in general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FontTx/>
              <a:buBlip>
                <a:blip r:embed="rId3"/>
              </a:buBlip>
            </a:pPr>
            <a:r>
              <a:rPr lang="en-US" sz="2400" dirty="0"/>
              <a:t>Pregnant women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FontTx/>
              <a:buBlip>
                <a:blip r:embed="rId3"/>
              </a:buBlip>
            </a:pPr>
            <a:r>
              <a:rPr lang="en-US" sz="2400" dirty="0"/>
              <a:t>Sexually active women</a:t>
            </a:r>
          </a:p>
        </p:txBody>
      </p:sp>
      <p:sp>
        <p:nvSpPr>
          <p:cNvPr id="3" name="Rectangle 3"/>
          <p:cNvSpPr txBox="1">
            <a:spLocks noRot="1" noChangeArrowheads="1"/>
          </p:cNvSpPr>
          <p:nvPr/>
        </p:nvSpPr>
        <p:spPr>
          <a:xfrm>
            <a:off x="641350" y="2209800"/>
            <a:ext cx="8197850" cy="2286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19088" marR="0" lvl="0" indent="-319088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Blip>
                <a:blip r:embed="rId3"/>
              </a:buBlip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Abnormality of normal flow of urine</a:t>
            </a:r>
          </a:p>
          <a:p>
            <a:pPr marL="639763" marR="0" lvl="1" indent="-273050" algn="l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Blip>
                <a:blip r:embed="rId3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Enlarged prostate, Kidney stones</a:t>
            </a:r>
          </a:p>
          <a:p>
            <a:pPr marL="639763" marR="0" lvl="1" indent="-273050" algn="l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Blip>
                <a:blip r:embed="rId3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Vesicoureteral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reflux</a:t>
            </a:r>
          </a:p>
          <a:p>
            <a:pPr marL="639763" marR="0" lvl="1" indent="-273050" algn="l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Blip>
                <a:blip r:embed="rId3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Neurogenic bladder</a:t>
            </a:r>
          </a:p>
          <a:p>
            <a:pPr marL="639763" marR="0" lvl="1" indent="-2730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Blip>
                <a:blip r:embed="rId3"/>
              </a:buBlip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4"/>
          <p:cNvSpPr>
            <a:spLocks noRot="1" noChangeArrowheads="1"/>
          </p:cNvSpPr>
          <p:nvPr/>
        </p:nvSpPr>
        <p:spPr bwMode="auto">
          <a:xfrm>
            <a:off x="609600" y="4495800"/>
            <a:ext cx="71167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Tx/>
              <a:buBlip>
                <a:blip r:embed="rId3"/>
              </a:buBlip>
              <a:defRPr/>
            </a:pPr>
            <a:r>
              <a:rPr lang="en-US" sz="2800" b="1" dirty="0" smtClean="0">
                <a:latin typeface="+mn-lt"/>
              </a:rPr>
              <a:t>Indwelling </a:t>
            </a:r>
            <a:r>
              <a:rPr lang="en-US" sz="2800" b="1" dirty="0">
                <a:latin typeface="+mn-lt"/>
              </a:rPr>
              <a:t>urinary catheters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Tx/>
              <a:buBlip>
                <a:blip r:embed="rId3"/>
              </a:buBlip>
              <a:defRPr/>
            </a:pPr>
            <a:r>
              <a:rPr lang="en-US" sz="2800" b="1" dirty="0">
                <a:latin typeface="+mn-lt"/>
              </a:rPr>
              <a:t>Compromised immune function:</a:t>
            </a:r>
          </a:p>
          <a:p>
            <a:pPr marL="1063625" lvl="1" indent="-387350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US" sz="2400" dirty="0">
                <a:latin typeface="Times New Roman" pitchFamily="18" charset="0"/>
              </a:rPr>
              <a:t>Diabetes, </a:t>
            </a:r>
            <a:r>
              <a:rPr lang="en-US" sz="2400" dirty="0" err="1">
                <a:latin typeface="Times New Roman" pitchFamily="18" charset="0"/>
              </a:rPr>
              <a:t>Immunosupressive</a:t>
            </a:r>
            <a:r>
              <a:rPr lang="en-US" sz="2400" dirty="0">
                <a:latin typeface="Times New Roman" pitchFamily="18" charset="0"/>
              </a:rPr>
              <a:t> drugs.</a:t>
            </a:r>
            <a:endParaRPr lang="en-US" sz="24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1066800" y="854075"/>
            <a:ext cx="64547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/>
              <a:t>UTI more common in females ??</a:t>
            </a: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984250" y="1893888"/>
            <a:ext cx="703013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dirty="0"/>
              <a:t>Female urethra:</a:t>
            </a:r>
            <a:r>
              <a:rPr lang="en-US" sz="2400" dirty="0"/>
              <a:t>            - Short length.</a:t>
            </a:r>
          </a:p>
          <a:p>
            <a:r>
              <a:rPr lang="en-US" sz="2400" dirty="0"/>
              <a:t>                                          </a:t>
            </a:r>
            <a:r>
              <a:rPr lang="en-US" sz="2400" dirty="0" smtClean="0"/>
              <a:t>- </a:t>
            </a:r>
            <a:r>
              <a:rPr lang="en-US" sz="2400" dirty="0"/>
              <a:t>Proximity to anus.</a:t>
            </a:r>
          </a:p>
          <a:p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Sexual intercourse.</a:t>
            </a:r>
          </a:p>
          <a:p>
            <a:endParaRPr lang="en-US" sz="2800" dirty="0"/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Pregnancy</a:t>
            </a:r>
            <a:r>
              <a:rPr lang="en-US" sz="2800" dirty="0" smtClean="0"/>
              <a:t>:</a:t>
            </a:r>
            <a:endParaRPr lang="en-US" sz="2800" dirty="0"/>
          </a:p>
          <a:p>
            <a:r>
              <a:rPr lang="en-US" sz="2400" dirty="0"/>
              <a:t>    - Dilatation of </a:t>
            </a:r>
            <a:r>
              <a:rPr lang="en-US" sz="2400" dirty="0" err="1"/>
              <a:t>ureters</a:t>
            </a:r>
            <a:r>
              <a:rPr lang="en-US" sz="2400" dirty="0"/>
              <a:t> and renal pelvis.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- Temporary incompetence of </a:t>
            </a:r>
            <a:r>
              <a:rPr lang="en-US" sz="2400" dirty="0" err="1"/>
              <a:t>vesico</a:t>
            </a:r>
            <a:r>
              <a:rPr lang="en-US" sz="2400" dirty="0"/>
              <a:t>-urethral valves.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14400" y="228600"/>
            <a:ext cx="49530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r" eaLnBrk="0" hangingPunct="0"/>
            <a:r>
              <a:rPr lang="fi-FI" sz="3600" b="1" dirty="0"/>
              <a:t>Pathogenesis of UTIs</a:t>
            </a:r>
            <a:endParaRPr lang="fi-FI" sz="2400" dirty="0">
              <a:latin typeface="Times New Roman" pitchFamily="18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229600" cy="3505200"/>
          </a:xfrm>
        </p:spPr>
        <p:txBody>
          <a:bodyPr/>
          <a:lstStyle/>
          <a:p>
            <a:pPr marL="485775" indent="-485775" algn="just" eaLnBrk="1" hangingPunct="1"/>
            <a:endParaRPr lang="en-GB" b="1" dirty="0" smtClean="0">
              <a:solidFill>
                <a:srgbClr val="009900"/>
              </a:solidFill>
            </a:endParaRPr>
          </a:p>
          <a:p>
            <a:pPr marL="485775" indent="-485775" algn="just" eaLnBrk="1" hangingPunct="1"/>
            <a:r>
              <a:rPr lang="en-GB" b="1" dirty="0" smtClean="0">
                <a:solidFill>
                  <a:srgbClr val="009900"/>
                </a:solidFill>
              </a:rPr>
              <a:t>Urinary tract infection occurs when bacteria which colonise the anal area ascend through urethra to the bladder</a:t>
            </a:r>
            <a:endParaRPr lang="en-GB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C:\Users\N\Desktop\uti\fig97_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117600"/>
            <a:ext cx="6781800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76200" y="1295400"/>
            <a:ext cx="3581400" cy="1828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319088" marR="0" lvl="0" indent="-319088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Ascending infection</a:t>
            </a:r>
          </a:p>
          <a:p>
            <a:pPr marL="319088" marR="0" lvl="0" indent="-319088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Haematogenous infection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85763"/>
            <a:ext cx="42672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eaLnBrk="0" hangingPunct="0"/>
            <a:r>
              <a:rPr lang="fi-FI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fi-FI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infection:</a:t>
            </a:r>
            <a:endParaRPr lang="fi-FI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C:\Users\N\Desktop\uti\fig97_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371600"/>
            <a:ext cx="5410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0" y="1219200"/>
            <a:ext cx="4800600" cy="49768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9088" marR="0" lvl="0" indent="-319088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Ascending infection</a:t>
            </a:r>
          </a:p>
          <a:p>
            <a:pPr marL="639763" marR="0" lvl="1" indent="-273050" algn="just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Bacteria in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perineal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ascends through the urethra, enters the urinary bladder and multiplies </a:t>
            </a:r>
          </a:p>
          <a:p>
            <a:pPr marL="639763" marR="0" lvl="1" indent="-273050" algn="just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Most common route of infection</a:t>
            </a:r>
          </a:p>
          <a:p>
            <a:pPr marL="639763" marR="0" lvl="1" indent="-273050" algn="just" defTabSz="914400" rtl="0" eaLnBrk="1" fontAlgn="auto" latinLnBrk="0" hangingPunct="1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E. coli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the bladder</a:t>
            </a:r>
          </a:p>
          <a:p>
            <a:pPr marL="639763" marR="0" lvl="1" indent="-273050" algn="l" defTabSz="914400" rtl="0" eaLnBrk="1" fontAlgn="auto" latinLnBrk="0" hangingPunct="1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85763"/>
            <a:ext cx="42672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eaLnBrk="0" hangingPunct="0"/>
            <a:r>
              <a:rPr lang="fi-FI" sz="3600" dirty="0" smtClean="0"/>
              <a:t>Route </a:t>
            </a:r>
            <a:r>
              <a:rPr lang="fi-FI" sz="3600" dirty="0"/>
              <a:t>of infection:</a:t>
            </a:r>
            <a:endParaRPr lang="fi-FI" sz="2400" dirty="0">
              <a:latin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05200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C:\Users\N\Desktop\uti\fig97_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965200"/>
            <a:ext cx="5791201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85763"/>
            <a:ext cx="42672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eaLnBrk="0" hangingPunct="0"/>
            <a:r>
              <a:rPr lang="fi-FI" sz="3600" dirty="0" smtClean="0"/>
              <a:t>Route </a:t>
            </a:r>
            <a:r>
              <a:rPr lang="fi-FI" sz="3600" dirty="0"/>
              <a:t>of infection:</a:t>
            </a:r>
            <a:endParaRPr lang="fi-FI" sz="2400" dirty="0"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Rot="1" noChangeArrowheads="1"/>
          </p:cNvSpPr>
          <p:nvPr/>
        </p:nvSpPr>
        <p:spPr>
          <a:xfrm>
            <a:off x="0" y="1066801"/>
            <a:ext cx="5181600" cy="4038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39763" marR="0" lvl="1" indent="-273050" algn="just" defTabSz="914400" rtl="0" eaLnBrk="1" fontAlgn="auto" latinLnBrk="0" hangingPunct="1">
              <a:lnSpc>
                <a:spcPct val="200000"/>
              </a:lnSpc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Haematogenous infection:</a:t>
            </a:r>
          </a:p>
          <a:p>
            <a:pPr marL="639763" marR="0" lvl="1" indent="-273050" algn="just" defTabSz="914400" rtl="0" eaLnBrk="1" fontAlgn="auto" latinLnBrk="0" hangingPunct="1"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Patient with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bacteremia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bacteria may be “seeded” into the kidneys from the blood </a:t>
            </a:r>
          </a:p>
          <a:p>
            <a:pPr marL="639763" marR="0" lvl="1" indent="-273050" algn="just" defTabSz="914400" rtl="0" eaLnBrk="1" fontAlgn="auto" latinLnBrk="0" hangingPunct="1">
              <a:lnSpc>
                <a:spcPct val="200000"/>
              </a:lnSpc>
              <a:spcBef>
                <a:spcPts val="550"/>
              </a:spcBef>
              <a:spcAft>
                <a:spcPts val="0"/>
              </a:spcAft>
              <a:buClr>
                <a:srgbClr val="A5AB8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 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Staph aureus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T.B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عنوان 3"/>
          <p:cNvSpPr>
            <a:spLocks noGrp="1"/>
          </p:cNvSpPr>
          <p:nvPr>
            <p:ph type="title" idx="4294967295"/>
          </p:nvPr>
        </p:nvSpPr>
        <p:spPr>
          <a:xfrm>
            <a:off x="962025" y="431800"/>
            <a:ext cx="7700963" cy="990600"/>
          </a:xfrm>
        </p:spPr>
        <p:txBody>
          <a:bodyPr/>
          <a:lstStyle/>
          <a:p>
            <a:pPr eaLnBrk="1" hangingPunct="1"/>
            <a:r>
              <a:rPr lang="fi-FI" sz="3200" dirty="0" smtClean="0">
                <a:solidFill>
                  <a:schemeClr val="tx1"/>
                </a:solidFill>
              </a:rPr>
              <a:t>Causative agents of UTIs:</a:t>
            </a:r>
            <a:endParaRPr lang="en-US" sz="2500" dirty="0" smtClean="0">
              <a:solidFill>
                <a:schemeClr val="tx1"/>
              </a:solidFill>
            </a:endParaRPr>
          </a:p>
        </p:txBody>
      </p:sp>
      <p:pic>
        <p:nvPicPr>
          <p:cNvPr id="24579" name="Picture 2" descr="C:\Users\N\Desktop\uti\art-iim450299.fig1.jpg"/>
          <p:cNvPicPr>
            <a:picLocks noChangeAspect="1" noChangeArrowheads="1"/>
          </p:cNvPicPr>
          <p:nvPr/>
        </p:nvPicPr>
        <p:blipFill>
          <a:blip r:embed="rId3"/>
          <a:srcRect t="9666" b="8144"/>
          <a:stretch>
            <a:fillRect/>
          </a:stretch>
        </p:blipFill>
        <p:spPr bwMode="auto">
          <a:xfrm>
            <a:off x="28575" y="2428875"/>
            <a:ext cx="60039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 descr="C:\Users\N\Desktop\uti\c-2.jpg"/>
          <p:cNvPicPr>
            <a:picLocks noChangeAspect="1" noChangeArrowheads="1"/>
          </p:cNvPicPr>
          <p:nvPr/>
        </p:nvPicPr>
        <p:blipFill>
          <a:blip r:embed="rId4"/>
          <a:srcRect l="7339" t="11868" r="4678" b="8011"/>
          <a:stretch>
            <a:fillRect/>
          </a:stretch>
        </p:blipFill>
        <p:spPr bwMode="auto">
          <a:xfrm>
            <a:off x="6159500" y="2428875"/>
            <a:ext cx="2921000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432675" cy="4267200"/>
          </a:xfrm>
        </p:spPr>
        <p:txBody>
          <a:bodyPr/>
          <a:lstStyle/>
          <a:p>
            <a:pPr marL="485775" indent="-485775" eaLnBrk="1" hangingPunct="1">
              <a:lnSpc>
                <a:spcPct val="200000"/>
              </a:lnSpc>
            </a:pPr>
            <a:r>
              <a:rPr lang="en-GB" b="1" i="1" dirty="0" smtClean="0">
                <a:solidFill>
                  <a:srgbClr val="009900"/>
                </a:solidFill>
              </a:rPr>
              <a:t>Escherichia coli</a:t>
            </a:r>
            <a:r>
              <a:rPr lang="en-GB" b="1" dirty="0" smtClean="0"/>
              <a:t> </a:t>
            </a:r>
          </a:p>
          <a:p>
            <a:pPr marL="1063625" lvl="1" indent="-387350" eaLnBrk="1" hangingPunct="1">
              <a:lnSpc>
                <a:spcPct val="200000"/>
              </a:lnSpc>
            </a:pPr>
            <a:r>
              <a:rPr lang="en-GB" sz="2400" dirty="0" smtClean="0"/>
              <a:t>most common</a:t>
            </a:r>
          </a:p>
          <a:p>
            <a:pPr marL="1063625" lvl="1" indent="-387350" eaLnBrk="1" hangingPunct="1">
              <a:lnSpc>
                <a:spcPct val="200000"/>
              </a:lnSpc>
            </a:pPr>
            <a:r>
              <a:rPr lang="en-GB" sz="2400" dirty="0" smtClean="0"/>
              <a:t>about 80% of primary care infections</a:t>
            </a:r>
          </a:p>
          <a:p>
            <a:pPr marL="1063625" lvl="1" indent="-387350" eaLnBrk="1" hangingPunct="1">
              <a:lnSpc>
                <a:spcPct val="200000"/>
              </a:lnSpc>
            </a:pPr>
            <a:r>
              <a:rPr lang="en-GB" sz="2400" dirty="0" smtClean="0"/>
              <a:t>about 50% of hospital-acquired infections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76200"/>
            <a:ext cx="6096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r" eaLnBrk="0" hangingPunct="0"/>
            <a:endParaRPr lang="fi-FI" sz="3600" b="1"/>
          </a:p>
          <a:p>
            <a:pPr algn="r" eaLnBrk="0" hangingPunct="0"/>
            <a:r>
              <a:rPr lang="fi-FI" sz="3600" b="1"/>
              <a:t>Causative agents of UTIs</a:t>
            </a:r>
            <a:endParaRPr lang="fi-FI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20725" y="1371600"/>
            <a:ext cx="8118475" cy="5111750"/>
          </a:xfrm>
        </p:spPr>
        <p:txBody>
          <a:bodyPr/>
          <a:lstStyle/>
          <a:p>
            <a:pPr marL="485775" indent="-485775" eaLnBrk="1" hangingPunct="1">
              <a:lnSpc>
                <a:spcPct val="150000"/>
              </a:lnSpc>
            </a:pPr>
            <a:r>
              <a:rPr lang="en-GB" sz="2400" dirty="0" smtClean="0"/>
              <a:t>Others: </a:t>
            </a:r>
          </a:p>
          <a:p>
            <a:pPr marL="1063625" lvl="1" indent="-387350" eaLnBrk="1" hangingPunct="1">
              <a:lnSpc>
                <a:spcPct val="150000"/>
              </a:lnSpc>
            </a:pPr>
            <a:r>
              <a:rPr lang="en-GB" sz="2400" b="1" i="1" dirty="0" err="1" smtClean="0">
                <a:solidFill>
                  <a:srgbClr val="009900"/>
                </a:solidFill>
              </a:rPr>
              <a:t>Enterococci</a:t>
            </a:r>
            <a:r>
              <a:rPr lang="en-GB" sz="2400" b="1" i="1" dirty="0" smtClean="0">
                <a:solidFill>
                  <a:srgbClr val="009900"/>
                </a:solidFill>
              </a:rPr>
              <a:t>,  S. aureus</a:t>
            </a:r>
            <a:endParaRPr lang="en-GB" sz="2400" i="1" dirty="0" smtClean="0"/>
          </a:p>
          <a:p>
            <a:pPr marL="1063625" lvl="1" indent="-387350">
              <a:lnSpc>
                <a:spcPct val="150000"/>
              </a:lnSpc>
            </a:pPr>
            <a:r>
              <a:rPr lang="en-GB" sz="2400" b="1" i="1" dirty="0" smtClean="0">
                <a:solidFill>
                  <a:srgbClr val="009900"/>
                </a:solidFill>
              </a:rPr>
              <a:t>Klebsiella species</a:t>
            </a:r>
            <a:endParaRPr lang="en-GB" sz="2400" i="1" dirty="0" smtClean="0"/>
          </a:p>
          <a:p>
            <a:pPr marL="1063625" lvl="1" indent="-387350" eaLnBrk="1" hangingPunct="1">
              <a:lnSpc>
                <a:spcPct val="150000"/>
              </a:lnSpc>
            </a:pPr>
            <a:r>
              <a:rPr lang="en-GB" sz="2400" b="1" i="1" dirty="0" smtClean="0">
                <a:solidFill>
                  <a:srgbClr val="009900"/>
                </a:solidFill>
              </a:rPr>
              <a:t>Staphylococcus </a:t>
            </a:r>
            <a:r>
              <a:rPr lang="en-GB" sz="2400" b="1" i="1" dirty="0" err="1" smtClean="0">
                <a:solidFill>
                  <a:srgbClr val="009900"/>
                </a:solidFill>
              </a:rPr>
              <a:t>saprophyticus</a:t>
            </a:r>
            <a:r>
              <a:rPr lang="en-GB" sz="2400" dirty="0" smtClean="0"/>
              <a:t> </a:t>
            </a:r>
          </a:p>
          <a:p>
            <a:pPr marL="1063625" lvl="1" indent="-387350" eaLnBrk="1" hangingPunct="1">
              <a:lnSpc>
                <a:spcPct val="150000"/>
              </a:lnSpc>
            </a:pPr>
            <a:r>
              <a:rPr lang="en-GB" sz="2400" dirty="0" smtClean="0"/>
              <a:t>various types of </a:t>
            </a:r>
            <a:r>
              <a:rPr lang="en-GB" sz="2400" b="1" i="1" dirty="0" smtClean="0">
                <a:solidFill>
                  <a:srgbClr val="009900"/>
                </a:solidFill>
              </a:rPr>
              <a:t>pseudomonas</a:t>
            </a:r>
            <a:r>
              <a:rPr lang="en-GB" sz="2400" dirty="0" smtClean="0"/>
              <a:t> and </a:t>
            </a:r>
            <a:r>
              <a:rPr lang="en-GB" sz="2400" b="1" i="1" dirty="0" err="1" smtClean="0">
                <a:solidFill>
                  <a:srgbClr val="009900"/>
                </a:solidFill>
              </a:rPr>
              <a:t>proteus</a:t>
            </a:r>
            <a:r>
              <a:rPr lang="en-GB" sz="2400" b="1" i="1" dirty="0" smtClean="0">
                <a:solidFill>
                  <a:srgbClr val="009900"/>
                </a:solidFill>
              </a:rPr>
              <a:t> </a:t>
            </a:r>
            <a:r>
              <a:rPr lang="en-GB" sz="2400" dirty="0" smtClean="0"/>
              <a:t>are more rare.</a:t>
            </a:r>
          </a:p>
          <a:p>
            <a:pPr marL="1063625" lvl="1" indent="-38735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b="1" dirty="0" smtClean="0"/>
              <a:t>Fungi</a:t>
            </a:r>
            <a:r>
              <a:rPr lang="en-GB" sz="2400" dirty="0" smtClean="0"/>
              <a:t>: </a:t>
            </a:r>
            <a:r>
              <a:rPr lang="en-GB" sz="2400" i="1" dirty="0" smtClean="0"/>
              <a:t>Candida </a:t>
            </a:r>
            <a:r>
              <a:rPr lang="en-GB" sz="2400" dirty="0" smtClean="0"/>
              <a:t>species.</a:t>
            </a:r>
          </a:p>
          <a:p>
            <a:pPr marL="1063625" lvl="1" indent="-387350" eaLnBrk="1" hangingPunct="1">
              <a:buFont typeface="Wingdings" pitchFamily="2" charset="2"/>
              <a:buNone/>
            </a:pPr>
            <a:endParaRPr lang="en-GB" sz="2400" dirty="0" smtClean="0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04800" y="228600"/>
            <a:ext cx="5791200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r" eaLnBrk="0" hangingPunct="0"/>
            <a:endParaRPr lang="fi-FI" sz="3600" b="1"/>
          </a:p>
          <a:p>
            <a:pPr algn="r" eaLnBrk="0" hangingPunct="0"/>
            <a:r>
              <a:rPr lang="fi-FI" sz="3600" b="1"/>
              <a:t>Causative agents of UTIs</a:t>
            </a:r>
            <a:endParaRPr lang="fi-FI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533400" y="0"/>
            <a:ext cx="84582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eaLnBrk="0" hangingPunct="0"/>
            <a:r>
              <a:rPr lang="en-GB" sz="3600" b="1" dirty="0" smtClean="0"/>
              <a:t>‘Complicated</a:t>
            </a:r>
            <a:r>
              <a:rPr lang="en-GB" sz="3600" b="1" dirty="0"/>
              <a:t>’ or ’uncomplicated’?</a:t>
            </a:r>
            <a:endParaRPr lang="fi-FI" sz="3600" b="1" dirty="0">
              <a:latin typeface="Times New Roman" pitchFamily="18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993063" cy="5105400"/>
          </a:xfrm>
        </p:spPr>
        <p:txBody>
          <a:bodyPr>
            <a:normAutofit/>
          </a:bodyPr>
          <a:lstStyle/>
          <a:p>
            <a:pPr marL="485775" indent="-485775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GB" sz="2400" b="1" dirty="0" smtClean="0">
                <a:solidFill>
                  <a:srgbClr val="009900"/>
                </a:solidFill>
              </a:rPr>
              <a:t>‘Uncomplicated’ </a:t>
            </a:r>
            <a:r>
              <a:rPr lang="en-GB" sz="2400" dirty="0" smtClean="0"/>
              <a:t>urinary tract infections are</a:t>
            </a:r>
          </a:p>
          <a:p>
            <a:pPr marL="1063625" lvl="1" indent="-38735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GB" sz="2400" b="1" dirty="0" smtClean="0">
                <a:solidFill>
                  <a:srgbClr val="009900"/>
                </a:solidFill>
              </a:rPr>
              <a:t> Lower urinary tract infections in women</a:t>
            </a:r>
            <a:r>
              <a:rPr lang="en-GB" sz="2400" dirty="0" smtClean="0"/>
              <a:t> with no predisposing factors to infections</a:t>
            </a:r>
          </a:p>
          <a:p>
            <a:pPr marL="485775" indent="-485775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GB" sz="2400" b="1" dirty="0" smtClean="0">
                <a:solidFill>
                  <a:srgbClr val="009900"/>
                </a:solidFill>
              </a:rPr>
              <a:t>‘Complicated’ </a:t>
            </a:r>
            <a:r>
              <a:rPr lang="en-GB" sz="2400" dirty="0" smtClean="0"/>
              <a:t>infections are </a:t>
            </a:r>
            <a:r>
              <a:rPr lang="en-GB" sz="2400" b="1" dirty="0" smtClean="0">
                <a:solidFill>
                  <a:srgbClr val="009900"/>
                </a:solidFill>
              </a:rPr>
              <a:t>all other UTIs</a:t>
            </a:r>
            <a:r>
              <a:rPr lang="en-GB" sz="2400" dirty="0" smtClean="0"/>
              <a:t> including lower UTIs in</a:t>
            </a:r>
          </a:p>
          <a:p>
            <a:pPr marL="1063625" lvl="1" indent="-38735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400" dirty="0" smtClean="0"/>
              <a:t>Pregnant women</a:t>
            </a:r>
          </a:p>
          <a:p>
            <a:pPr marL="1063625" lvl="1" indent="-38735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400" dirty="0" smtClean="0"/>
              <a:t>Men</a:t>
            </a:r>
          </a:p>
          <a:p>
            <a:pPr marL="1063625" lvl="1" indent="-38735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400" dirty="0" smtClean="0"/>
              <a:t>Children</a:t>
            </a:r>
          </a:p>
          <a:p>
            <a:pPr marL="1063625" lvl="1" indent="-38735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400" dirty="0" smtClean="0"/>
              <a:t>Catheter-induced infections</a:t>
            </a:r>
            <a:endParaRPr lang="en-GB" sz="2400" u="sng" dirty="0" smtClean="0"/>
          </a:p>
          <a:p>
            <a:pPr marL="485775" indent="-485775" eaLnBrk="1" hangingPunct="1">
              <a:lnSpc>
                <a:spcPct val="90000"/>
              </a:lnSpc>
            </a:pPr>
            <a:endParaRPr lang="en-GB" dirty="0" smtClean="0"/>
          </a:p>
          <a:p>
            <a:pPr marL="485775" indent="-485775" eaLnBrk="1" hangingPunct="1">
              <a:lnSpc>
                <a:spcPct val="90000"/>
              </a:lnSpc>
            </a:pPr>
            <a:endParaRPr lang="en-GB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Rot="1" noChangeArrowheads="1"/>
          </p:cNvSpPr>
          <p:nvPr>
            <p:ph sz="quarter" idx="4294967295"/>
          </p:nvPr>
        </p:nvSpPr>
        <p:spPr>
          <a:xfrm>
            <a:off x="914400" y="1524000"/>
            <a:ext cx="4572000" cy="4572000"/>
          </a:xfrm>
        </p:spPr>
        <p:txBody>
          <a:bodyPr/>
          <a:lstStyle/>
          <a:p>
            <a:pPr marL="319088" indent="-319088" eaLnBrk="1" hangingPunct="1"/>
            <a:r>
              <a:rPr lang="en-US" sz="2600" b="1" dirty="0" smtClean="0"/>
              <a:t>Cystitis</a:t>
            </a:r>
          </a:p>
          <a:p>
            <a:pPr marL="639763" lvl="1" indent="-273050" eaLnBrk="1" hangingPunct="1">
              <a:buClr>
                <a:srgbClr val="7F7F7F"/>
              </a:buClr>
            </a:pPr>
            <a:r>
              <a:rPr lang="en-US" dirty="0" smtClean="0"/>
              <a:t>Frequency</a:t>
            </a:r>
          </a:p>
          <a:p>
            <a:pPr marL="639763" lvl="1" indent="-273050" eaLnBrk="1" hangingPunct="1">
              <a:buClr>
                <a:srgbClr val="7F7F7F"/>
              </a:buClr>
            </a:pPr>
            <a:r>
              <a:rPr lang="en-US" dirty="0" smtClean="0"/>
              <a:t>Urgency</a:t>
            </a:r>
          </a:p>
          <a:p>
            <a:pPr marL="639763" lvl="1" indent="-273050" eaLnBrk="1" hangingPunct="1">
              <a:buClr>
                <a:srgbClr val="7F7F7F"/>
              </a:buClr>
            </a:pPr>
            <a:r>
              <a:rPr lang="en-US" dirty="0" smtClean="0"/>
              <a:t>Dysuria – painful voiding</a:t>
            </a:r>
          </a:p>
          <a:p>
            <a:pPr marL="639763" lvl="1" indent="-273050" eaLnBrk="1" hangingPunct="1">
              <a:buClr>
                <a:srgbClr val="7F7F7F"/>
              </a:buClr>
            </a:pPr>
            <a:r>
              <a:rPr lang="en-US" dirty="0" err="1" smtClean="0"/>
              <a:t>Suprapubic</a:t>
            </a:r>
            <a:r>
              <a:rPr lang="en-US" dirty="0" smtClean="0"/>
              <a:t> Pain</a:t>
            </a:r>
          </a:p>
          <a:p>
            <a:pPr marL="639763" lvl="1" indent="-273050" eaLnBrk="1" hangingPunct="1">
              <a:buClr>
                <a:srgbClr val="7F7F7F"/>
              </a:buClr>
            </a:pPr>
            <a:r>
              <a:rPr lang="en-US" dirty="0" smtClean="0"/>
              <a:t>Cloudy or foul-smelling urine</a:t>
            </a:r>
          </a:p>
        </p:txBody>
      </p:sp>
      <p:sp>
        <p:nvSpPr>
          <p:cNvPr id="29699" name="Rectangle 1026"/>
          <p:cNvSpPr>
            <a:spLocks noChangeArrowheads="1"/>
          </p:cNvSpPr>
          <p:nvPr/>
        </p:nvSpPr>
        <p:spPr bwMode="auto">
          <a:xfrm>
            <a:off x="990601" y="228600"/>
            <a:ext cx="48768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eaLnBrk="0" hangingPunct="0"/>
            <a:r>
              <a:rPr lang="en-GB" sz="3600" dirty="0"/>
              <a:t>Clinical features of UTI </a:t>
            </a:r>
            <a:endParaRPr lang="fi-FI" sz="3600" dirty="0"/>
          </a:p>
        </p:txBody>
      </p:sp>
      <p:pic>
        <p:nvPicPr>
          <p:cNvPr id="29700" name="Picture 5" descr="C:\Users\N\Desktop\uti\Cartoon_Page_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25" y="2143125"/>
            <a:ext cx="3571875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Rot="1" noChangeArrowheads="1"/>
          </p:cNvSpPr>
          <p:nvPr>
            <p:ph sz="quarter" idx="4294967295"/>
          </p:nvPr>
        </p:nvSpPr>
        <p:spPr>
          <a:xfrm>
            <a:off x="990600" y="1219200"/>
            <a:ext cx="7670800" cy="4495800"/>
          </a:xfrm>
        </p:spPr>
        <p:txBody>
          <a:bodyPr>
            <a:normAutofit lnSpcReduction="10000"/>
          </a:bodyPr>
          <a:lstStyle/>
          <a:p>
            <a:pPr marL="319088" indent="-319088" eaLnBrk="1" hangingPunct="1">
              <a:lnSpc>
                <a:spcPct val="200000"/>
              </a:lnSpc>
            </a:pPr>
            <a:r>
              <a:rPr lang="en-US" sz="2500" b="1" dirty="0" smtClean="0"/>
              <a:t>Acute </a:t>
            </a:r>
            <a:r>
              <a:rPr lang="en-US" sz="2500" b="1" dirty="0" err="1" smtClean="0"/>
              <a:t>pyelonephritis</a:t>
            </a:r>
            <a:endParaRPr lang="en-US" sz="2500" b="1" dirty="0" smtClean="0"/>
          </a:p>
          <a:p>
            <a:pPr marL="639763" lvl="1" indent="-273050" eaLnBrk="1" hangingPunct="1">
              <a:lnSpc>
                <a:spcPct val="200000"/>
              </a:lnSpc>
              <a:buClr>
                <a:srgbClr val="7F7F7F"/>
              </a:buClr>
            </a:pPr>
            <a:r>
              <a:rPr lang="en-US" dirty="0" smtClean="0"/>
              <a:t>Loin pain and tenderness</a:t>
            </a:r>
          </a:p>
          <a:p>
            <a:pPr marL="639763" lvl="1" indent="-273050" eaLnBrk="1" hangingPunct="1">
              <a:lnSpc>
                <a:spcPct val="200000"/>
              </a:lnSpc>
              <a:buClr>
                <a:srgbClr val="7F7F7F"/>
              </a:buClr>
            </a:pPr>
            <a:r>
              <a:rPr lang="en-US" dirty="0" smtClean="0"/>
              <a:t>High Fever and chills </a:t>
            </a:r>
          </a:p>
          <a:p>
            <a:pPr marL="639763" lvl="1" indent="-273050" eaLnBrk="1" hangingPunct="1">
              <a:lnSpc>
                <a:spcPct val="200000"/>
              </a:lnSpc>
              <a:buClr>
                <a:srgbClr val="7F7F7F"/>
              </a:buClr>
            </a:pPr>
            <a:r>
              <a:rPr lang="en-US" dirty="0" smtClean="0"/>
              <a:t>Nausea and vomiting</a:t>
            </a:r>
          </a:p>
          <a:p>
            <a:pPr marL="639763" lvl="1" indent="-273050" eaLnBrk="1" hangingPunct="1">
              <a:lnSpc>
                <a:spcPct val="200000"/>
              </a:lnSpc>
              <a:buClr>
                <a:srgbClr val="7F7F7F"/>
              </a:buClr>
            </a:pPr>
            <a:r>
              <a:rPr lang="en-US" dirty="0" smtClean="0"/>
              <a:t>Malaise</a:t>
            </a:r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990601" y="228600"/>
            <a:ext cx="48768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eaLnBrk="0" hangingPunct="0"/>
            <a:r>
              <a:rPr lang="en-GB" sz="3600" dirty="0"/>
              <a:t>Clinical features of UTI </a:t>
            </a:r>
            <a:endParaRPr lang="fi-FI" sz="36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260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Pathophysiology: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00" y="914400"/>
            <a:ext cx="675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Causative agents (</a:t>
            </a:r>
            <a:r>
              <a:rPr lang="en-US" sz="2400" i="1" dirty="0" smtClean="0"/>
              <a:t>E. coli, Klebsiella, staphylococcus</a:t>
            </a:r>
            <a:r>
              <a:rPr lang="en-US" sz="2400" dirty="0" smtClean="0"/>
              <a:t>, etc.)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25840" y="2038290"/>
            <a:ext cx="4936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Enter the bladder through the urethra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54440" y="3181290"/>
            <a:ext cx="4472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Bacteria attach to the bladder wall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82442" y="4419600"/>
            <a:ext cx="735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Forms the </a:t>
            </a:r>
            <a:r>
              <a:rPr lang="en-US" sz="2400" dirty="0" err="1" smtClean="0"/>
              <a:t>biofilm</a:t>
            </a:r>
            <a:r>
              <a:rPr lang="en-US" sz="2400" dirty="0" smtClean="0"/>
              <a:t> that resist the body’s immune response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794209" y="5638800"/>
            <a:ext cx="274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Leads to infection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4763294" y="17137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763294" y="52189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4763294" y="39997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763294" y="28567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743200"/>
            <a:ext cx="8507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Nephrolithiasis</a:t>
            </a:r>
            <a:r>
              <a:rPr lang="en-US" sz="3200" b="1" dirty="0" smtClean="0"/>
              <a:t> / Urolithiasis (Renal Calculi)</a:t>
            </a:r>
            <a:endParaRPr lang="en-US" sz="3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12880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400" b="1" dirty="0" err="1" smtClean="0"/>
              <a:t>Nephrolithiasis</a:t>
            </a:r>
            <a:r>
              <a:rPr lang="en-US" sz="2400" dirty="0" smtClean="0"/>
              <a:t> or </a:t>
            </a:r>
            <a:r>
              <a:rPr lang="en-US" sz="2400" b="1" dirty="0" smtClean="0"/>
              <a:t>urolithiasis</a:t>
            </a:r>
            <a:r>
              <a:rPr lang="en-US" sz="2400" dirty="0" smtClean="0"/>
              <a:t> is </a:t>
            </a:r>
            <a:r>
              <a:rPr lang="en-US" sz="2400" b="1" dirty="0" smtClean="0"/>
              <a:t>formation of urinary calculi </a:t>
            </a:r>
            <a:r>
              <a:rPr lang="en-US" sz="2400" dirty="0" smtClean="0"/>
              <a:t>at any level of the urinary tract.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It is estimated that approximately 2% of the population experiences renal stone disease at sometime in their life with male-female ratio of 2:1.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The peak incidence is observed 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 to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 decades of life. 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400" dirty="0" smtClean="0"/>
              <a:t>Renal calculi are characterised clinically by colicky pain </a:t>
            </a:r>
            <a:r>
              <a:rPr lang="en-US" sz="2400" i="1" dirty="0" smtClean="0"/>
              <a:t>(</a:t>
            </a:r>
            <a:r>
              <a:rPr lang="en-US" sz="2400" b="1" i="1" dirty="0" smtClean="0">
                <a:solidFill>
                  <a:srgbClr val="002060"/>
                </a:solidFill>
              </a:rPr>
              <a:t>renal colic</a:t>
            </a:r>
            <a:r>
              <a:rPr lang="en-US" sz="2400" i="1" dirty="0" smtClean="0"/>
              <a:t>) </a:t>
            </a:r>
            <a:r>
              <a:rPr lang="en-US" sz="2400" dirty="0" smtClean="0"/>
              <a:t>as they pass down along the ureter and manifest by </a:t>
            </a:r>
            <a:r>
              <a:rPr lang="en-US" sz="2400" b="1" dirty="0" smtClean="0">
                <a:solidFill>
                  <a:srgbClr val="FF0000"/>
                </a:solidFill>
              </a:rPr>
              <a:t>haematuria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93631" y="76200"/>
            <a:ext cx="7388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Nephrolithiasis</a:t>
            </a:r>
            <a:r>
              <a:rPr lang="en-US" sz="2800" b="1" dirty="0" smtClean="0"/>
              <a:t> /Urolithiasis (Renal Calculi)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52016"/>
            <a:ext cx="6111240" cy="1472184"/>
          </a:xfrm>
        </p:spPr>
        <p:txBody>
          <a:bodyPr/>
          <a:lstStyle/>
          <a:p>
            <a:r>
              <a:rPr lang="en-US" b="1" dirty="0" err="1" smtClean="0">
                <a:latin typeface="Comic Sans MS" pitchFamily="66" charset="0"/>
              </a:rPr>
              <a:t>Glomerulonephritis</a:t>
            </a:r>
            <a:endParaRPr lang="en-US" b="1" dirty="0">
              <a:latin typeface="Comic Sans MS" pitchFamily="66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1371600"/>
            <a:ext cx="7467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Types of Urinary Calculi:</a:t>
            </a:r>
          </a:p>
          <a:p>
            <a:endParaRPr lang="en-US" sz="2400" b="1" dirty="0" smtClean="0"/>
          </a:p>
          <a:p>
            <a:r>
              <a:rPr lang="en-US" sz="2400" dirty="0" smtClean="0"/>
              <a:t>There are </a:t>
            </a:r>
            <a:r>
              <a:rPr lang="en-US" sz="2400" b="1" dirty="0" smtClean="0"/>
              <a:t>4 main types </a:t>
            </a:r>
            <a:r>
              <a:rPr lang="en-US" sz="2400" dirty="0" smtClean="0"/>
              <a:t>of urinary calculi :-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400" b="1" dirty="0" smtClean="0">
                <a:solidFill>
                  <a:srgbClr val="FF0000"/>
                </a:solidFill>
              </a:rPr>
              <a:t>Calcium</a:t>
            </a:r>
            <a:r>
              <a:rPr lang="en-US" sz="2400" dirty="0" smtClean="0"/>
              <a:t> containing,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400" b="1" dirty="0" smtClean="0">
                <a:solidFill>
                  <a:srgbClr val="FF0000"/>
                </a:solidFill>
              </a:rPr>
              <a:t>Mixed</a:t>
            </a:r>
            <a:r>
              <a:rPr lang="en-US" sz="2400" dirty="0" smtClean="0">
                <a:solidFill>
                  <a:srgbClr val="FF0000"/>
                </a:solidFill>
              </a:rPr>
              <a:t> (</a:t>
            </a:r>
            <a:r>
              <a:rPr lang="en-US" sz="2400" b="1" dirty="0" err="1" smtClean="0">
                <a:solidFill>
                  <a:srgbClr val="FF0000"/>
                </a:solidFill>
              </a:rPr>
              <a:t>struvite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r>
              <a:rPr lang="en-US" sz="2400" dirty="0" smtClean="0"/>
              <a:t>,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400" b="1" dirty="0" smtClean="0">
                <a:solidFill>
                  <a:srgbClr val="FF0000"/>
                </a:solidFill>
              </a:rPr>
              <a:t>Uric acid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400" b="1" dirty="0" err="1" smtClean="0">
                <a:solidFill>
                  <a:srgbClr val="FF0000"/>
                </a:solidFill>
              </a:rPr>
              <a:t>Cystine</a:t>
            </a:r>
            <a:r>
              <a:rPr lang="en-US" sz="2400" b="1" dirty="0" smtClean="0">
                <a:solidFill>
                  <a:srgbClr val="FF0000"/>
                </a:solidFill>
              </a:rPr>
              <a:t> stones</a:t>
            </a:r>
            <a:r>
              <a:rPr lang="en-US" sz="2400" dirty="0" smtClean="0"/>
              <a:t>, and a few rare types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3631" y="76200"/>
            <a:ext cx="7388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Nephrolithiasis</a:t>
            </a:r>
            <a:r>
              <a:rPr lang="en-US" sz="2800" b="1" dirty="0" smtClean="0"/>
              <a:t> /Urolithiasis (Renal Calculi)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16888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200" b="1" dirty="0" smtClean="0"/>
              <a:t>  Calcium Stones</a:t>
            </a:r>
          </a:p>
          <a:p>
            <a:pPr marL="1257300" lvl="2" indent="-342900" algn="just"/>
            <a:r>
              <a:rPr lang="en-US" sz="2200" dirty="0" smtClean="0"/>
              <a:t>	Most  common  comprising about 75% of all urinary calculi. </a:t>
            </a:r>
          </a:p>
          <a:p>
            <a:pPr marL="1257300" lvl="2" indent="-342900" algn="just"/>
            <a:r>
              <a:rPr lang="en-US" sz="2200" dirty="0" smtClean="0"/>
              <a:t>	May be pure stones of calcium oxalate (50%) or calcium phosphate (5%), or mixture of calcium oxalate and calcium phosphate (45%)</a:t>
            </a:r>
          </a:p>
          <a:p>
            <a:pPr marL="1257300" lvl="2" indent="-342900" algn="just"/>
            <a:endParaRPr lang="en-US" sz="2200" dirty="0" smtClean="0"/>
          </a:p>
          <a:p>
            <a:pPr algn="just"/>
            <a:r>
              <a:rPr lang="en-US" sz="2200" b="1" dirty="0" smtClean="0"/>
              <a:t>Etiology:</a:t>
            </a:r>
          </a:p>
          <a:p>
            <a:pPr marL="971550" lvl="1" indent="-514350" algn="just">
              <a:buAutoNum type="romanLcParenR"/>
            </a:pPr>
            <a:r>
              <a:rPr lang="en-US" sz="2200" b="1" i="1" dirty="0" smtClean="0">
                <a:solidFill>
                  <a:srgbClr val="002060"/>
                </a:solidFill>
              </a:rPr>
              <a:t>idiopathic</a:t>
            </a:r>
            <a:r>
              <a:rPr lang="en-US" sz="2200" i="1" dirty="0" smtClean="0">
                <a:solidFill>
                  <a:srgbClr val="002060"/>
                </a:solidFill>
              </a:rPr>
              <a:t> </a:t>
            </a:r>
            <a:r>
              <a:rPr lang="en-US" sz="2200" b="1" i="1" dirty="0" err="1" smtClean="0">
                <a:solidFill>
                  <a:srgbClr val="002060"/>
                </a:solidFill>
              </a:rPr>
              <a:t>hypercalciuria</a:t>
            </a:r>
            <a:r>
              <a:rPr lang="en-US" sz="2200" i="1" dirty="0" smtClean="0">
                <a:solidFill>
                  <a:srgbClr val="002060"/>
                </a:solidFill>
              </a:rPr>
              <a:t> </a:t>
            </a:r>
            <a:r>
              <a:rPr lang="en-US" sz="2200" dirty="0" smtClean="0"/>
              <a:t>without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hypercalcaemia</a:t>
            </a:r>
            <a:r>
              <a:rPr lang="en-US" sz="2200" i="1" dirty="0" smtClean="0"/>
              <a:t> (</a:t>
            </a:r>
            <a:r>
              <a:rPr lang="en-US" sz="2200" dirty="0" smtClean="0"/>
              <a:t>50%)</a:t>
            </a:r>
          </a:p>
          <a:p>
            <a:pPr marL="971550" lvl="1" indent="-514350" algn="just">
              <a:buAutoNum type="romanLcParenR"/>
            </a:pPr>
            <a:endParaRPr lang="en-US" sz="2200" dirty="0" smtClean="0"/>
          </a:p>
          <a:p>
            <a:pPr marL="971550" lvl="1" indent="-514350" algn="just">
              <a:buAutoNum type="romanLcParenR"/>
            </a:pPr>
            <a:r>
              <a:rPr lang="en-US" sz="2200" b="1" i="1" dirty="0" err="1" smtClean="0">
                <a:solidFill>
                  <a:srgbClr val="002060"/>
                </a:solidFill>
              </a:rPr>
              <a:t>hypercalcaemia</a:t>
            </a:r>
            <a:r>
              <a:rPr lang="en-US" sz="2200" i="1" dirty="0" smtClean="0"/>
              <a:t> </a:t>
            </a:r>
            <a:r>
              <a:rPr lang="en-US" sz="2200" dirty="0" smtClean="0"/>
              <a:t>and </a:t>
            </a:r>
            <a:r>
              <a:rPr lang="en-US" sz="2200" b="1" i="1" dirty="0" err="1" smtClean="0">
                <a:solidFill>
                  <a:srgbClr val="002060"/>
                </a:solidFill>
              </a:rPr>
              <a:t>hypercalciuria</a:t>
            </a:r>
            <a:r>
              <a:rPr lang="en-US" sz="2200" i="1" dirty="0" smtClean="0"/>
              <a:t> (</a:t>
            </a:r>
            <a:r>
              <a:rPr lang="en-US" sz="2200" dirty="0" smtClean="0"/>
              <a:t>10%) </a:t>
            </a:r>
            <a:r>
              <a:rPr lang="en-US" sz="2200" i="1" dirty="0" smtClean="0"/>
              <a:t> </a:t>
            </a:r>
            <a:r>
              <a:rPr lang="en-US" sz="2200" dirty="0" smtClean="0"/>
              <a:t>most commonly due to hyperparathyroidism</a:t>
            </a:r>
            <a:r>
              <a:rPr lang="en-US" sz="2200" i="1" dirty="0" smtClean="0"/>
              <a:t>, </a:t>
            </a:r>
            <a:r>
              <a:rPr lang="en-US" sz="2200" dirty="0" smtClean="0"/>
              <a:t>or a defect in the bowel (i.e. absorptive </a:t>
            </a:r>
            <a:r>
              <a:rPr lang="en-US" sz="2200" dirty="0" err="1" smtClean="0"/>
              <a:t>hypercalciuria</a:t>
            </a:r>
            <a:r>
              <a:rPr lang="en-US" sz="2200" dirty="0" smtClean="0"/>
              <a:t>), or in the kidney (i.e. renal </a:t>
            </a:r>
            <a:r>
              <a:rPr lang="en-US" sz="2200" dirty="0" err="1" smtClean="0"/>
              <a:t>hypercalciuria</a:t>
            </a:r>
            <a:r>
              <a:rPr lang="en-US" sz="2200" dirty="0" smtClean="0"/>
              <a:t>)</a:t>
            </a:r>
          </a:p>
          <a:p>
            <a:pPr marL="971550" lvl="1" indent="-514350" algn="just">
              <a:buAutoNum type="romanLcParenR"/>
            </a:pPr>
            <a:endParaRPr lang="en-US" sz="2200" dirty="0" smtClean="0"/>
          </a:p>
          <a:p>
            <a:pPr marL="971550" lvl="1" indent="-514350" algn="just">
              <a:buAutoNum type="romanLcParenR"/>
            </a:pPr>
            <a:r>
              <a:rPr lang="en-US" sz="2200" b="1" i="1" dirty="0" err="1" smtClean="0">
                <a:solidFill>
                  <a:srgbClr val="002060"/>
                </a:solidFill>
              </a:rPr>
              <a:t>hyperuricosuria</a:t>
            </a:r>
            <a:r>
              <a:rPr lang="en-US" sz="2200" i="1" dirty="0" smtClean="0"/>
              <a:t> (</a:t>
            </a:r>
            <a:r>
              <a:rPr lang="en-US" sz="2200" dirty="0" smtClean="0"/>
              <a:t>15%) with a normal blood uric acid level and without any abnormality of calcium metabolism</a:t>
            </a:r>
          </a:p>
          <a:p>
            <a:pPr marL="971550" lvl="1" indent="-514350" algn="just">
              <a:buAutoNum type="romanLcParenR"/>
            </a:pPr>
            <a:endParaRPr lang="en-US" sz="2200" dirty="0" smtClean="0"/>
          </a:p>
          <a:p>
            <a:pPr marL="971550" lvl="1" indent="-514350" algn="just">
              <a:buAutoNum type="romanLcParenR"/>
            </a:pPr>
            <a:r>
              <a:rPr lang="en-US" sz="2200" b="1" i="1" dirty="0" smtClean="0">
                <a:solidFill>
                  <a:srgbClr val="002060"/>
                </a:solidFill>
              </a:rPr>
              <a:t>idiopathic calcium stone disease</a:t>
            </a:r>
            <a:r>
              <a:rPr lang="en-US" sz="2200" b="1" dirty="0" smtClean="0">
                <a:solidFill>
                  <a:srgbClr val="002060"/>
                </a:solidFill>
              </a:rPr>
              <a:t> </a:t>
            </a:r>
            <a:r>
              <a:rPr lang="en-US" sz="2200" dirty="0" smtClean="0"/>
              <a:t>(25%) 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0600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cause of stone formation is often obscure, particularly in the case of calcium-containing stones.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Probable predisposing conditions, including the </a:t>
            </a:r>
            <a:r>
              <a:rPr lang="en-US" sz="2200" b="1" dirty="0" smtClean="0">
                <a:solidFill>
                  <a:srgbClr val="FF0000"/>
                </a:solidFill>
              </a:rPr>
              <a:t>concentration of the solute, changes in urine pH</a:t>
            </a:r>
            <a:r>
              <a:rPr lang="en-US" sz="2200" dirty="0" smtClean="0">
                <a:solidFill>
                  <a:srgbClr val="FF0000"/>
                </a:solidFill>
              </a:rPr>
              <a:t>, and </a:t>
            </a:r>
            <a:r>
              <a:rPr lang="en-US" sz="2200" b="1" dirty="0" smtClean="0">
                <a:solidFill>
                  <a:srgbClr val="FF0000"/>
                </a:solidFill>
              </a:rPr>
              <a:t>bacterial infections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</a:t>
            </a:r>
            <a:r>
              <a:rPr lang="en-US" sz="2200" b="1" dirty="0" smtClean="0">
                <a:solidFill>
                  <a:srgbClr val="FF0000"/>
                </a:solidFill>
              </a:rPr>
              <a:t>most important cause </a:t>
            </a:r>
            <a:r>
              <a:rPr lang="en-US" sz="2200" b="1" dirty="0" smtClean="0"/>
              <a:t>is increased urinary concentration of the stone’s constituents, so that it exceeds their solubility in urine (</a:t>
            </a:r>
            <a:r>
              <a:rPr lang="en-US" sz="2200" b="1" dirty="0" err="1" smtClean="0"/>
              <a:t>supersaturation</a:t>
            </a:r>
            <a:r>
              <a:rPr lang="en-US" sz="2200" b="1" dirty="0" smtClean="0"/>
              <a:t>).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50% of patients who develop </a:t>
            </a:r>
            <a:r>
              <a:rPr lang="en-US" sz="2200" b="1" dirty="0" smtClean="0"/>
              <a:t>calcium stones </a:t>
            </a:r>
            <a:r>
              <a:rPr lang="en-US" sz="2200" dirty="0" smtClean="0"/>
              <a:t>have </a:t>
            </a:r>
            <a:r>
              <a:rPr lang="en-US" sz="2200" dirty="0" err="1" smtClean="0"/>
              <a:t>hypercalciuria</a:t>
            </a:r>
            <a:r>
              <a:rPr lang="en-US" sz="2200" dirty="0" smtClean="0"/>
              <a:t> that is not associated with </a:t>
            </a:r>
            <a:r>
              <a:rPr lang="en-US" sz="2200" dirty="0" err="1" smtClean="0"/>
              <a:t>hypercalcemia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Most in this group absorb calcium from the gut in excessive amounts </a:t>
            </a:r>
            <a:r>
              <a:rPr lang="en-US" sz="2200" b="1" dirty="0" smtClean="0"/>
              <a:t>(</a:t>
            </a:r>
            <a:r>
              <a:rPr lang="en-US" sz="2200" b="1" dirty="0" smtClean="0">
                <a:solidFill>
                  <a:srgbClr val="0070C0"/>
                </a:solidFill>
              </a:rPr>
              <a:t>absorptive </a:t>
            </a:r>
            <a:r>
              <a:rPr lang="en-US" sz="2200" b="1" dirty="0" err="1" smtClean="0">
                <a:solidFill>
                  <a:srgbClr val="0070C0"/>
                </a:solidFill>
              </a:rPr>
              <a:t>hypercalciuria</a:t>
            </a:r>
            <a:r>
              <a:rPr lang="en-US" sz="2200" b="1" dirty="0" smtClean="0"/>
              <a:t>) </a:t>
            </a:r>
            <a:r>
              <a:rPr lang="en-US" sz="2200" dirty="0" smtClean="0"/>
              <a:t>and promptly excrete it in the urine, and some have a primary renal defect of calcium reabsorption </a:t>
            </a:r>
            <a:r>
              <a:rPr lang="en-US" sz="2200" b="1" dirty="0" smtClean="0"/>
              <a:t>(</a:t>
            </a:r>
            <a:r>
              <a:rPr lang="en-US" sz="2200" b="1" dirty="0" smtClean="0">
                <a:solidFill>
                  <a:srgbClr val="0070C0"/>
                </a:solidFill>
              </a:rPr>
              <a:t>renal</a:t>
            </a:r>
            <a:r>
              <a:rPr lang="en-US" sz="2200" b="1" dirty="0" smtClean="0"/>
              <a:t> </a:t>
            </a:r>
            <a:r>
              <a:rPr lang="en-US" sz="2200" b="1" dirty="0" err="1" smtClean="0">
                <a:solidFill>
                  <a:srgbClr val="0070C0"/>
                </a:solidFill>
              </a:rPr>
              <a:t>hypercalciuria</a:t>
            </a:r>
            <a:r>
              <a:rPr lang="en-US" sz="2200" b="1" dirty="0" smtClean="0"/>
              <a:t>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91180"/>
            <a:ext cx="2134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Pathogenesis:</a:t>
            </a:r>
            <a:endParaRPr lang="en-US" sz="24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2001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Morphology</a:t>
            </a:r>
          </a:p>
          <a:p>
            <a:pPr algn="just"/>
            <a:endParaRPr lang="en-US" sz="24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Calcium stones are usually </a:t>
            </a:r>
            <a:r>
              <a:rPr lang="en-US" sz="2400" b="1" dirty="0" smtClean="0"/>
              <a:t>small</a:t>
            </a:r>
            <a:r>
              <a:rPr lang="en-US" sz="2400" dirty="0" smtClean="0"/>
              <a:t> (less than a centimeter), </a:t>
            </a:r>
            <a:r>
              <a:rPr lang="en-US" sz="2400" b="1" dirty="0" smtClean="0"/>
              <a:t>ovoid, hard, with granular rough surface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They are </a:t>
            </a:r>
            <a:r>
              <a:rPr 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dark brown </a:t>
            </a:r>
            <a:r>
              <a:rPr lang="en-US" sz="2400" dirty="0" smtClean="0"/>
              <a:t>due to old blood pigment deposited in them as a result of repeated </a:t>
            </a:r>
            <a:r>
              <a:rPr lang="en-US" sz="2400" b="1" dirty="0" smtClean="0">
                <a:solidFill>
                  <a:srgbClr val="FF0000"/>
                </a:solidFill>
              </a:rPr>
              <a:t>trauma</a:t>
            </a:r>
            <a:r>
              <a:rPr lang="en-US" sz="2400" dirty="0" smtClean="0"/>
              <a:t> caused to the urinary tract by these sharp-edged stones.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51344"/>
            <a:ext cx="9144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 startAt="2"/>
            </a:pPr>
            <a:r>
              <a:rPr lang="en-US" sz="2200" b="1" dirty="0" smtClean="0"/>
              <a:t>Mixed (</a:t>
            </a:r>
            <a:r>
              <a:rPr lang="en-US" sz="2200" b="1" dirty="0" err="1" smtClean="0"/>
              <a:t>Struvite</a:t>
            </a:r>
            <a:r>
              <a:rPr lang="en-US" sz="2200" b="1" dirty="0" smtClean="0"/>
              <a:t>) Stones</a:t>
            </a:r>
          </a:p>
          <a:p>
            <a:pPr algn="just"/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About 15% of urinary calculi are made of </a:t>
            </a:r>
            <a:r>
              <a:rPr lang="en-US" sz="2200" b="1" dirty="0" smtClean="0">
                <a:solidFill>
                  <a:srgbClr val="FF0000"/>
                </a:solidFill>
              </a:rPr>
              <a:t>magnesium-ammonium-calcium phosphate</a:t>
            </a:r>
            <a:r>
              <a:rPr lang="en-US" sz="2200" dirty="0" smtClean="0"/>
              <a:t>, often called </a:t>
            </a:r>
            <a:r>
              <a:rPr lang="en-US" sz="2200" b="1" i="1" dirty="0" err="1" smtClean="0">
                <a:solidFill>
                  <a:srgbClr val="7030A0"/>
                </a:solidFill>
              </a:rPr>
              <a:t>struvite</a:t>
            </a:r>
            <a:r>
              <a:rPr lang="en-US" sz="2200" i="1" dirty="0" smtClean="0"/>
              <a:t>; </a:t>
            </a:r>
            <a:r>
              <a:rPr lang="en-US" sz="2200" dirty="0" smtClean="0"/>
              <a:t>hence mixed stones are also called as </a:t>
            </a:r>
            <a:r>
              <a:rPr lang="en-US" sz="2200" i="1" dirty="0" smtClean="0"/>
              <a:t>‘</a:t>
            </a:r>
            <a:r>
              <a:rPr lang="en-US" sz="2200" b="1" i="1" dirty="0" err="1" smtClean="0">
                <a:solidFill>
                  <a:srgbClr val="7030A0"/>
                </a:solidFill>
              </a:rPr>
              <a:t>struvite</a:t>
            </a:r>
            <a:r>
              <a:rPr lang="en-US" sz="2200" b="1" i="1" dirty="0" smtClean="0">
                <a:solidFill>
                  <a:srgbClr val="7030A0"/>
                </a:solidFill>
              </a:rPr>
              <a:t> stones</a:t>
            </a:r>
            <a:r>
              <a:rPr lang="en-US" sz="2200" i="1" dirty="0" smtClean="0"/>
              <a:t>’ or ‘</a:t>
            </a:r>
            <a:r>
              <a:rPr lang="en-US" sz="2200" b="1" i="1" dirty="0" smtClean="0">
                <a:solidFill>
                  <a:srgbClr val="7030A0"/>
                </a:solidFill>
              </a:rPr>
              <a:t>triple phosphate stones</a:t>
            </a:r>
            <a:r>
              <a:rPr lang="en-US" sz="2200" i="1" dirty="0" smtClean="0"/>
              <a:t>’.</a:t>
            </a:r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Etiology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Struvite</a:t>
            </a:r>
            <a:r>
              <a:rPr lang="en-US" sz="2200" dirty="0" smtClean="0"/>
              <a:t> stones are formed as a result of infection of the urinary tract with urea-splitting organisms that produce </a:t>
            </a:r>
            <a:r>
              <a:rPr lang="en-US" sz="2200" b="1" dirty="0" smtClean="0"/>
              <a:t>urease</a:t>
            </a:r>
            <a:r>
              <a:rPr lang="en-US" sz="2200" dirty="0" smtClean="0"/>
              <a:t> such as by species of </a:t>
            </a:r>
            <a:r>
              <a:rPr lang="en-US" sz="2200" i="1" dirty="0" smtClean="0"/>
              <a:t>Proteus, </a:t>
            </a:r>
            <a:r>
              <a:rPr lang="en-US" sz="2200" dirty="0" smtClean="0"/>
              <a:t>and occasionally</a:t>
            </a:r>
            <a:r>
              <a:rPr lang="en-US" sz="2200" i="1" dirty="0" smtClean="0"/>
              <a:t> Klebsiella, Pseudomonas </a:t>
            </a:r>
            <a:r>
              <a:rPr lang="en-US" sz="2200" dirty="0" smtClean="0"/>
              <a:t>and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Enterobacter</a:t>
            </a:r>
            <a:r>
              <a:rPr lang="en-US" sz="2200" i="1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i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These are, therefore</a:t>
            </a:r>
            <a:r>
              <a:rPr lang="en-US" sz="2200" i="1" dirty="0" smtClean="0"/>
              <a:t>, </a:t>
            </a:r>
            <a:r>
              <a:rPr lang="en-US" sz="2200" dirty="0" smtClean="0"/>
              <a:t>also known as </a:t>
            </a:r>
            <a:r>
              <a:rPr lang="en-US" sz="2200" dirty="0" smtClean="0">
                <a:solidFill>
                  <a:srgbClr val="7030A0"/>
                </a:solidFill>
              </a:rPr>
              <a:t>infection-induced stones</a:t>
            </a:r>
            <a:r>
              <a:rPr lang="en-US" sz="2200" dirty="0" smtClean="0"/>
              <a:t>. However, </a:t>
            </a:r>
            <a:r>
              <a:rPr lang="en-US" sz="2200" i="1" dirty="0" smtClean="0"/>
              <a:t>E. coli does </a:t>
            </a:r>
            <a:r>
              <a:rPr lang="en-US" sz="2200" dirty="0" smtClean="0"/>
              <a:t>not form urease.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9601"/>
            <a:ext cx="9144000" cy="17851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Morphology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Struvite</a:t>
            </a:r>
            <a:r>
              <a:rPr lang="en-US" sz="2200" dirty="0" smtClean="0"/>
              <a:t> stones are </a:t>
            </a:r>
            <a:r>
              <a:rPr lang="en-US" sz="2200" b="1" dirty="0" smtClean="0">
                <a:solidFill>
                  <a:srgbClr val="002060"/>
                </a:solidFill>
              </a:rPr>
              <a:t>yellow-white</a:t>
            </a:r>
            <a:r>
              <a:rPr lang="en-US" sz="2200" dirty="0" smtClean="0"/>
              <a:t> or </a:t>
            </a:r>
            <a:r>
              <a:rPr lang="en-US" sz="2200" b="1" dirty="0" smtClean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They tend to be </a:t>
            </a:r>
            <a:r>
              <a:rPr lang="en-US" sz="2200" b="1" dirty="0" smtClean="0"/>
              <a:t>soft</a:t>
            </a:r>
            <a:r>
              <a:rPr lang="en-US" sz="2200" dirty="0" smtClean="0"/>
              <a:t> and </a:t>
            </a:r>
            <a:r>
              <a:rPr lang="en-US" sz="2200" b="1" dirty="0" smtClean="0"/>
              <a:t>friable</a:t>
            </a:r>
            <a:r>
              <a:rPr lang="en-US" sz="2200" dirty="0" smtClean="0"/>
              <a:t> and </a:t>
            </a:r>
            <a:r>
              <a:rPr lang="en-US" sz="2200" b="1" dirty="0" smtClean="0"/>
              <a:t>irregular</a:t>
            </a:r>
            <a:r>
              <a:rPr lang="en-US" sz="2200" dirty="0" smtClean="0"/>
              <a:t> in shape.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‘</a:t>
            </a:r>
            <a:r>
              <a:rPr lang="en-US" sz="2200" b="1" dirty="0" err="1" smtClean="0"/>
              <a:t>Staghorn</a:t>
            </a:r>
            <a:r>
              <a:rPr lang="en-US" sz="2200" b="1" dirty="0" smtClean="0"/>
              <a:t> stone</a:t>
            </a:r>
            <a:r>
              <a:rPr lang="en-US" sz="2200" dirty="0" smtClean="0"/>
              <a:t>’ which is a large, solitary stone that takes the shape of the renal pelvis where it is often formed is an example of </a:t>
            </a:r>
            <a:r>
              <a:rPr lang="en-US" sz="2200" dirty="0" err="1" smtClean="0"/>
              <a:t>struvite</a:t>
            </a:r>
            <a:r>
              <a:rPr lang="en-US" sz="2200" dirty="0" smtClean="0"/>
              <a:t> stone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581275"/>
            <a:ext cx="3632902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6324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Fig: </a:t>
            </a:r>
            <a:r>
              <a:rPr lang="en-US" b="1" dirty="0" err="1" smtClean="0"/>
              <a:t>Staghorn</a:t>
            </a:r>
            <a:r>
              <a:rPr lang="en-US" b="1" dirty="0" smtClean="0"/>
              <a:t> renal stone </a:t>
            </a:r>
            <a:r>
              <a:rPr lang="en-US" dirty="0" smtClean="0"/>
              <a:t>with chronic </a:t>
            </a:r>
            <a:r>
              <a:rPr lang="en-US" dirty="0" err="1" smtClean="0"/>
              <a:t>pyelonephritis</a:t>
            </a:r>
            <a:r>
              <a:rPr lang="en-US" dirty="0" smtClean="0"/>
              <a:t>. The kidney is enlarged and heavy.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51344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 startAt="3"/>
            </a:pPr>
            <a:r>
              <a:rPr lang="en-US" sz="2200" b="1" dirty="0" smtClean="0"/>
              <a:t>Uric Acid Stones</a:t>
            </a:r>
          </a:p>
          <a:p>
            <a:pPr algn="just"/>
            <a:endParaRPr lang="en-US" sz="2200" b="1" dirty="0" smtClean="0"/>
          </a:p>
          <a:p>
            <a:pPr lvl="1" algn="just"/>
            <a:r>
              <a:rPr lang="en-US" sz="2200" dirty="0" smtClean="0"/>
              <a:t>Approximately 6% of urinary calculi are made of uric acid. Uric acid calculi are </a:t>
            </a:r>
            <a:r>
              <a:rPr lang="en-US" sz="2200" b="1" i="1" dirty="0" smtClean="0"/>
              <a:t>radiolucent</a:t>
            </a:r>
            <a:r>
              <a:rPr lang="en-US" sz="2200" i="1" dirty="0" smtClean="0"/>
              <a:t> </a:t>
            </a:r>
            <a:r>
              <a:rPr lang="en-US" sz="2200" dirty="0" smtClean="0"/>
              <a:t>unlike radio-opaque calcium stones.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b="1" dirty="0" smtClean="0"/>
              <a:t>Etiology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Uric acid stones are frequently formed in cases with </a:t>
            </a:r>
            <a:r>
              <a:rPr lang="en-US" sz="2200" b="1" dirty="0" err="1" smtClean="0">
                <a:solidFill>
                  <a:srgbClr val="002060"/>
                </a:solidFill>
              </a:rPr>
              <a:t>hyperuricaemia</a:t>
            </a:r>
            <a:r>
              <a:rPr lang="en-US" sz="2200" dirty="0" smtClean="0"/>
              <a:t> and </a:t>
            </a:r>
            <a:r>
              <a:rPr lang="en-US" sz="2200" b="1" dirty="0" err="1" smtClean="0">
                <a:solidFill>
                  <a:srgbClr val="002060"/>
                </a:solidFill>
              </a:rPr>
              <a:t>hyperuricosuria</a:t>
            </a:r>
            <a:r>
              <a:rPr lang="en-US" sz="2200" dirty="0" smtClean="0"/>
              <a:t> such as due to primary gout or secondary gout, administration of </a:t>
            </a:r>
            <a:r>
              <a:rPr lang="en-US" sz="2200" dirty="0" err="1" smtClean="0"/>
              <a:t>uricosuric</a:t>
            </a:r>
            <a:r>
              <a:rPr lang="en-US" sz="2200" dirty="0" smtClean="0"/>
              <a:t> drugs (e.g. salicylates, </a:t>
            </a:r>
            <a:r>
              <a:rPr lang="en-US" sz="2200" dirty="0" err="1" smtClean="0"/>
              <a:t>probenecid</a:t>
            </a:r>
            <a:r>
              <a:rPr lang="en-US" sz="2200" dirty="0" smtClean="0"/>
              <a:t>), etc.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Other factors contributing to their formation are </a:t>
            </a:r>
            <a:r>
              <a:rPr lang="en-US" sz="2200" b="1" dirty="0" smtClean="0">
                <a:solidFill>
                  <a:srgbClr val="0070C0"/>
                </a:solidFill>
              </a:rPr>
              <a:t>acidic urinary pH (below 6) and low urinary volume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7200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Pathogenesis: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solubility of uric acid at pH of 7 is 200 mg/dl while at pH of 5 is 15 mg/dl.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FF0000"/>
                </a:solidFill>
              </a:rPr>
              <a:t>Thus, as the urine becomes more acidic, the solubility of uric acid in urine decreases and precipitation of uric acid crystals increases </a:t>
            </a:r>
            <a:r>
              <a:rPr lang="en-US" sz="2200" b="1" dirty="0" err="1" smtClean="0">
                <a:solidFill>
                  <a:srgbClr val="FF0000"/>
                </a:solidFill>
              </a:rPr>
              <a:t>favouring</a:t>
            </a:r>
            <a:r>
              <a:rPr lang="en-US" sz="2200" b="1" dirty="0" smtClean="0">
                <a:solidFill>
                  <a:srgbClr val="FF0000"/>
                </a:solidFill>
              </a:rPr>
              <a:t> the formation of uric acid stones.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b="1" dirty="0" err="1" smtClean="0">
                <a:solidFill>
                  <a:srgbClr val="FF0000"/>
                </a:solidFill>
              </a:rPr>
              <a:t>Hyperuricosuria</a:t>
            </a:r>
            <a:r>
              <a:rPr lang="en-US" sz="2200" dirty="0" smtClean="0"/>
              <a:t> is the most important factor in the production of uric acid stones, while </a:t>
            </a:r>
            <a:r>
              <a:rPr lang="en-US" sz="2200" dirty="0" err="1" smtClean="0"/>
              <a:t>hyperuricaemia</a:t>
            </a:r>
            <a:r>
              <a:rPr lang="en-US" sz="2200" dirty="0" smtClean="0"/>
              <a:t> is found in about half the cases.</a:t>
            </a:r>
          </a:p>
          <a:p>
            <a:pPr algn="just"/>
            <a:endParaRPr lang="en-US" sz="2200" b="1" dirty="0" smtClean="0"/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Morphology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Uric acid stones are </a:t>
            </a:r>
            <a:r>
              <a:rPr lang="en-US" sz="2200" b="1" dirty="0" smtClean="0"/>
              <a:t>smooth</a:t>
            </a:r>
            <a:r>
              <a:rPr lang="en-US" sz="2200" dirty="0" smtClean="0"/>
              <a:t>, </a:t>
            </a:r>
            <a:r>
              <a:rPr lang="en-US" sz="2200" b="1" dirty="0" smtClean="0"/>
              <a:t>yellowish-brown, hard</a:t>
            </a:r>
            <a:r>
              <a:rPr lang="en-US" sz="2200" dirty="0" smtClean="0"/>
              <a:t> and often </a:t>
            </a:r>
            <a:r>
              <a:rPr lang="en-US" sz="2200" b="1" dirty="0" smtClean="0"/>
              <a:t>multiple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On cut section, they show </a:t>
            </a:r>
            <a:r>
              <a:rPr lang="en-US" sz="2200" b="1" dirty="0" smtClean="0"/>
              <a:t>laminated structure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51344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 startAt="4"/>
            </a:pPr>
            <a:r>
              <a:rPr lang="en-US" sz="2200" b="1" dirty="0" err="1" smtClean="0"/>
              <a:t>Cystine</a:t>
            </a:r>
            <a:r>
              <a:rPr lang="en-US" sz="2200" b="1" dirty="0" smtClean="0"/>
              <a:t> Stones</a:t>
            </a:r>
          </a:p>
          <a:p>
            <a:pPr lvl="1" algn="just"/>
            <a:r>
              <a:rPr lang="en-US" sz="2200" dirty="0" err="1" smtClean="0"/>
              <a:t>Cystine</a:t>
            </a:r>
            <a:r>
              <a:rPr lang="en-US" sz="2200" dirty="0" smtClean="0"/>
              <a:t> stones comprise less than</a:t>
            </a:r>
            <a:r>
              <a:rPr lang="en-US" sz="2200" b="1" dirty="0" smtClean="0"/>
              <a:t> </a:t>
            </a:r>
            <a:r>
              <a:rPr lang="en-US" sz="2200" dirty="0" smtClean="0"/>
              <a:t>2% of urinary calculi.</a:t>
            </a:r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Etiology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Cystine</a:t>
            </a:r>
            <a:r>
              <a:rPr lang="en-US" sz="2200" dirty="0" smtClean="0"/>
              <a:t> stones are associated with </a:t>
            </a:r>
            <a:r>
              <a:rPr lang="en-US" sz="2200" b="1" dirty="0" err="1" smtClean="0"/>
              <a:t>cystinuria</a:t>
            </a:r>
            <a:r>
              <a:rPr lang="en-US" sz="2200" dirty="0" smtClean="0"/>
              <a:t> due to a genetically-determined defect in the transport of </a:t>
            </a:r>
            <a:r>
              <a:rPr lang="en-US" sz="2200" dirty="0" err="1" smtClean="0"/>
              <a:t>cystine</a:t>
            </a:r>
            <a:r>
              <a:rPr lang="en-US" sz="2200" dirty="0" smtClean="0"/>
              <a:t> and other amino acids across the cell membrane of the renal tubules and the small intestinal mucosa.</a:t>
            </a:r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Pathogenesis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resultant </a:t>
            </a:r>
            <a:r>
              <a:rPr lang="en-US" sz="2200" b="1" dirty="0" smtClean="0"/>
              <a:t>excessive excretion of </a:t>
            </a:r>
            <a:r>
              <a:rPr lang="en-US" sz="2200" b="1" dirty="0" err="1" smtClean="0"/>
              <a:t>cystine</a:t>
            </a:r>
            <a:r>
              <a:rPr lang="en-US" sz="2200" dirty="0" smtClean="0"/>
              <a:t> which is </a:t>
            </a:r>
            <a:r>
              <a:rPr lang="en-US" sz="2200" b="1" dirty="0" smtClean="0"/>
              <a:t>least soluble </a:t>
            </a:r>
            <a:r>
              <a:rPr lang="en-US" sz="2200" dirty="0" smtClean="0"/>
              <a:t>of the naturally-occurring amino acids leads to formation of crystals and eventually </a:t>
            </a:r>
            <a:r>
              <a:rPr lang="en-US" sz="2200" dirty="0" err="1" smtClean="0"/>
              <a:t>cystine</a:t>
            </a:r>
            <a:r>
              <a:rPr lang="en-US" sz="2200" dirty="0" smtClean="0"/>
              <a:t> calculi.</a:t>
            </a:r>
          </a:p>
          <a:p>
            <a:pPr algn="just"/>
            <a:endParaRPr lang="en-US" sz="2200" b="1" dirty="0" smtClean="0"/>
          </a:p>
          <a:p>
            <a:pPr algn="just"/>
            <a:r>
              <a:rPr lang="en-US" sz="2200" b="1" dirty="0" smtClean="0"/>
              <a:t>Morphology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err="1" smtClean="0"/>
              <a:t>Cystine</a:t>
            </a:r>
            <a:r>
              <a:rPr lang="en-US" sz="2200" dirty="0" smtClean="0"/>
              <a:t> stones are small, rounded, smooth and often multiple.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They are yellowish and waxy.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 startAt="5"/>
            </a:pPr>
            <a:r>
              <a:rPr lang="en-US" sz="2200" b="1" dirty="0" smtClean="0"/>
              <a:t>Other Calculi</a:t>
            </a:r>
          </a:p>
          <a:p>
            <a:pPr marL="457200" indent="-457200" algn="just">
              <a:buAutoNum type="arabicPeriod" startAt="5"/>
            </a:pPr>
            <a:endParaRPr lang="en-US" sz="2200" b="1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Less than 2% of urinary calculi consist of other rare types such as due to inherited abnormality of enzyme metabolism e.g. hereditary </a:t>
            </a:r>
            <a:r>
              <a:rPr lang="en-US" sz="2200" dirty="0" err="1" smtClean="0"/>
              <a:t>xanthinuria</a:t>
            </a:r>
            <a:r>
              <a:rPr lang="en-US" sz="2200" dirty="0" smtClean="0"/>
              <a:t> developing </a:t>
            </a:r>
            <a:r>
              <a:rPr lang="en-US" sz="2200" b="1" dirty="0" smtClean="0"/>
              <a:t>xanthine stones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1251377" y="2967335"/>
            <a:ext cx="514942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u="sng" dirty="0" smtClean="0"/>
              <a:t>Sign and symptoms of renal calculi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658612"/>
            <a:ext cx="3297954" cy="30469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Renal colic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Urinary urgency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Restlessness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Hematuria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Sweating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Nausea and vomiting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Post renal azotemia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 smtClean="0"/>
              <a:t>Hydronephrosis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8260080" cy="1752600"/>
          </a:xfr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Causes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Primary causes: ones which are intrinsic to the kidney,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Secondary causes :  associated with certain infections (bacterial, viral or parasitic pathogens), drugs, systemic disorders (SLE, </a:t>
            </a:r>
            <a:r>
              <a:rPr lang="en-US" sz="2000" dirty="0" err="1" smtClean="0">
                <a:latin typeface="Comic Sans MS" pitchFamily="66" charset="0"/>
              </a:rPr>
              <a:t>vasculitis</a:t>
            </a:r>
            <a:r>
              <a:rPr lang="en-US" sz="2000" dirty="0" smtClean="0">
                <a:latin typeface="Comic Sans MS" pitchFamily="66" charset="0"/>
              </a:rPr>
              <a:t>) or diabetes.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846"/>
            <a:ext cx="8305800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Introduction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879664"/>
            <a:ext cx="8458200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Glomerulonephritis, also known as glomerular nephritis, is a renal disease characterized by inflammation of the glomeruli, or small blood vessels in the kidneys. </a:t>
            </a:r>
            <a:endParaRPr lang="en-US" sz="2000" baseline="30000" dirty="0" smtClean="0">
              <a:solidFill>
                <a:prstClr val="black"/>
              </a:solidFill>
              <a:latin typeface="Comic Sans MS" pitchFamily="66" charset="0"/>
            </a:endParaRP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It may present with isolated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hematuria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and/or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proteinuria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or as a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nephrotic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syndrome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3124200"/>
            <a:ext cx="8610600" cy="140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Classification</a:t>
            </a:r>
          </a:p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Char char="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They are categorized into several different pathological patterns, which are broadly grouped into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non-proliferative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or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proliferative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types.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rishna bastola\Desktop\klk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973" y="1752600"/>
            <a:ext cx="9169973" cy="3657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Rectangle 2"/>
          <p:cNvSpPr/>
          <p:nvPr/>
        </p:nvSpPr>
        <p:spPr>
          <a:xfrm>
            <a:off x="1143000" y="8382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Table:  Salient Features of Urinary Calculi.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rishna bastola\Desktop\fgf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1" y="990600"/>
            <a:ext cx="6095999" cy="500684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4817" y="572869"/>
            <a:ext cx="3723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Hydronephrosis </a:t>
            </a:r>
            <a:endParaRPr lang="en-US" sz="3600" dirty="0"/>
          </a:p>
        </p:txBody>
      </p:sp>
      <p:pic>
        <p:nvPicPr>
          <p:cNvPr id="1026" name="Picture 2" descr="C:\Users\Admin\Desktop\PU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4025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438400" y="2133600"/>
            <a:ext cx="121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86400" y="2133600"/>
            <a:ext cx="121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62400" y="5334000"/>
            <a:ext cx="914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4419600"/>
            <a:ext cx="144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Pelvi</a:t>
            </a:r>
            <a:r>
              <a:rPr lang="en-US" sz="1600" dirty="0" smtClean="0"/>
              <a:t>-ureteric </a:t>
            </a:r>
            <a:r>
              <a:rPr lang="en-US" sz="1600" dirty="0"/>
              <a:t>junction (PUJ)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28800" y="4711987"/>
            <a:ext cx="228600" cy="292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Hydronephrosis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Chronic disease; kidney becomes greatly </a:t>
            </a:r>
            <a:r>
              <a:rPr lang="en-US" sz="2200" b="1" dirty="0" smtClean="0"/>
              <a:t>distended with fluid</a:t>
            </a:r>
            <a:r>
              <a:rPr lang="en-US" sz="2200" dirty="0" smtClean="0"/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Caused by </a:t>
            </a:r>
            <a:r>
              <a:rPr lang="en-US" sz="2200" b="1" dirty="0" smtClean="0"/>
              <a:t>obstruction</a:t>
            </a:r>
            <a:r>
              <a:rPr lang="en-US" sz="2200" dirty="0" smtClean="0"/>
              <a:t> to the flow of urine at the </a:t>
            </a:r>
            <a:r>
              <a:rPr lang="en-US" sz="2200" b="1" dirty="0" err="1" smtClean="0">
                <a:solidFill>
                  <a:srgbClr val="FF0000"/>
                </a:solidFill>
              </a:rPr>
              <a:t>pelvi</a:t>
            </a:r>
            <a:r>
              <a:rPr lang="en-US" sz="2200" b="1" dirty="0" smtClean="0">
                <a:solidFill>
                  <a:srgbClr val="FF0000"/>
                </a:solidFill>
              </a:rPr>
              <a:t>-ureteric junction (PUJ)</a:t>
            </a:r>
            <a:r>
              <a:rPr lang="en-US" sz="2200" dirty="0" smtClean="0"/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If the ureter is obstructed, the ureter proximal to the obstruction will dilate and pressure will be </a:t>
            </a:r>
            <a:r>
              <a:rPr lang="en-US" sz="2200" b="1" dirty="0" smtClean="0"/>
              <a:t>transmitted</a:t>
            </a:r>
            <a:r>
              <a:rPr lang="en-US" sz="2200" dirty="0" smtClean="0"/>
              <a:t> </a:t>
            </a:r>
            <a:r>
              <a:rPr lang="en-US" sz="2200" b="1" dirty="0" smtClean="0"/>
              <a:t>back to the kidney </a:t>
            </a:r>
            <a:r>
              <a:rPr lang="en-US" sz="2200" dirty="0" smtClean="0"/>
              <a:t>to cause </a:t>
            </a:r>
            <a:r>
              <a:rPr lang="en-US" sz="2200" dirty="0" err="1" smtClean="0"/>
              <a:t>hydronephrosis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FF0000"/>
                </a:solidFill>
              </a:rPr>
              <a:t>Enlargement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of the prostate </a:t>
            </a:r>
            <a:r>
              <a:rPr lang="en-US" sz="2200" dirty="0" smtClean="0"/>
              <a:t>is a common cause of bladder neck obstruction; this would give rise to </a:t>
            </a:r>
            <a:r>
              <a:rPr lang="en-US" sz="2200" b="1" dirty="0" smtClean="0">
                <a:solidFill>
                  <a:srgbClr val="FF0000"/>
                </a:solidFill>
              </a:rPr>
              <a:t>hypertrophy</a:t>
            </a:r>
            <a:r>
              <a:rPr lang="en-US" sz="2200" dirty="0" smtClean="0"/>
              <a:t> of the bladder muscle and both </a:t>
            </a:r>
            <a:r>
              <a:rPr lang="en-US" sz="2200" b="1" dirty="0" smtClean="0">
                <a:solidFill>
                  <a:srgbClr val="FF0000"/>
                </a:solidFill>
              </a:rPr>
              <a:t>dilatation</a:t>
            </a:r>
            <a:r>
              <a:rPr lang="en-US" sz="2200" dirty="0" smtClean="0"/>
              <a:t> of the ureter and </a:t>
            </a:r>
            <a:r>
              <a:rPr lang="en-US" sz="2200" b="1" dirty="0" err="1" smtClean="0">
                <a:solidFill>
                  <a:srgbClr val="FF0000"/>
                </a:solidFill>
              </a:rPr>
              <a:t>hydronephrosis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If the obstruction is not relieved, progressive destruction of renal tissue will occur. 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As a result of the stagnation of the urine, </a:t>
            </a:r>
            <a:r>
              <a:rPr lang="en-US" sz="2200" b="1" dirty="0" smtClean="0"/>
              <a:t>infection</a:t>
            </a:r>
            <a:r>
              <a:rPr lang="en-US" sz="2200" dirty="0" smtClean="0"/>
              <a:t> is probable and </a:t>
            </a:r>
            <a:r>
              <a:rPr lang="en-US" sz="2200" b="1" dirty="0" smtClean="0"/>
              <a:t>cystitis</a:t>
            </a:r>
            <a:r>
              <a:rPr lang="en-US" sz="2200" dirty="0" smtClean="0"/>
              <a:t> and </a:t>
            </a:r>
            <a:r>
              <a:rPr lang="en-US" sz="2200" b="1" dirty="0" err="1" smtClean="0"/>
              <a:t>pyelonephritis</a:t>
            </a:r>
            <a:r>
              <a:rPr lang="en-US" sz="2200" dirty="0" smtClean="0"/>
              <a:t> may occur.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-44251"/>
            <a:ext cx="4572001" cy="69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-76200" y="4459069"/>
            <a:ext cx="464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Fig:  Summary of obstructions of the     	urinary tract.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200" b="1" dirty="0" smtClean="0"/>
              <a:t>Hydronephrosis</a:t>
            </a:r>
            <a:r>
              <a:rPr lang="en-US" sz="2200" dirty="0" smtClean="0"/>
              <a:t> refers to dilation of the renal pelvis and calyces, with accompanying atrophy of the parenchyma, caused by </a:t>
            </a:r>
            <a:r>
              <a:rPr lang="en-US" sz="2200" b="1" dirty="0" smtClean="0"/>
              <a:t>obstruction to the outflow of urine.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obstruction may be sudden or insidious, and it may occur at any level of the urinary tract, from the renal pelvis to </a:t>
            </a:r>
            <a:r>
              <a:rPr lang="en-US" sz="2200" smtClean="0"/>
              <a:t>the urethra. </a:t>
            </a: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most common causes are categorized as follows: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447633"/>
            <a:ext cx="9144000" cy="32579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514350" indent="-514350" algn="just">
              <a:buAutoNum type="romanLcPeriod"/>
            </a:pPr>
            <a:r>
              <a:rPr lang="en-US" sz="2200" b="1" i="1" dirty="0" smtClean="0"/>
              <a:t>Congenital:</a:t>
            </a:r>
          </a:p>
          <a:p>
            <a:pPr marL="1371600" lvl="2" indent="-457200" algn="just">
              <a:buFont typeface="Courier New" pitchFamily="49" charset="0"/>
              <a:buChar char="o"/>
            </a:pPr>
            <a:r>
              <a:rPr lang="en-US" sz="2200" b="1" dirty="0" smtClean="0">
                <a:solidFill>
                  <a:srgbClr val="7030A0"/>
                </a:solidFill>
              </a:rPr>
              <a:t>Atresia</a:t>
            </a:r>
            <a:r>
              <a:rPr lang="en-US" sz="2200" dirty="0" smtClean="0"/>
              <a:t> (congenital absence or narrowing of opening) of the urethra</a:t>
            </a:r>
          </a:p>
          <a:p>
            <a:pPr marL="1371600" lvl="2" indent="-457200" algn="just">
              <a:buFont typeface="Courier New" pitchFamily="49" charset="0"/>
              <a:buChar char="o"/>
            </a:pPr>
            <a:r>
              <a:rPr lang="en-US" sz="2200" b="1" dirty="0" smtClean="0">
                <a:solidFill>
                  <a:srgbClr val="7030A0"/>
                </a:solidFill>
              </a:rPr>
              <a:t>Valve formations </a:t>
            </a:r>
            <a:r>
              <a:rPr lang="en-US" sz="2200" dirty="0" smtClean="0"/>
              <a:t>in either ureter or urethra</a:t>
            </a:r>
          </a:p>
          <a:p>
            <a:pPr marL="1371600" lvl="2" indent="-457200" algn="just">
              <a:buFont typeface="Courier New" pitchFamily="49" charset="0"/>
              <a:buChar char="o"/>
            </a:pPr>
            <a:r>
              <a:rPr lang="en-US" sz="2200" b="1" dirty="0" smtClean="0">
                <a:solidFill>
                  <a:srgbClr val="7030A0"/>
                </a:solidFill>
              </a:rPr>
              <a:t>Aberrant  (abnormal) renal artery </a:t>
            </a:r>
            <a:r>
              <a:rPr lang="en-US" sz="2200" dirty="0" smtClean="0"/>
              <a:t>compressing the ureter</a:t>
            </a:r>
          </a:p>
          <a:p>
            <a:pPr marL="1371600" lvl="2" indent="-457200" algn="just">
              <a:buFont typeface="Courier New" pitchFamily="49" charset="0"/>
              <a:buChar char="o"/>
            </a:pPr>
            <a:r>
              <a:rPr lang="en-US" sz="2200" b="1" dirty="0" smtClean="0">
                <a:solidFill>
                  <a:srgbClr val="7030A0"/>
                </a:solidFill>
              </a:rPr>
              <a:t>Renal </a:t>
            </a:r>
            <a:r>
              <a:rPr lang="en-US" sz="2200" b="1" dirty="0" err="1" smtClean="0">
                <a:solidFill>
                  <a:srgbClr val="7030A0"/>
                </a:solidFill>
              </a:rPr>
              <a:t>ptosis</a:t>
            </a:r>
            <a:r>
              <a:rPr lang="en-US" sz="2200" b="1" dirty="0" smtClean="0">
                <a:solidFill>
                  <a:srgbClr val="7030A0"/>
                </a:solidFill>
              </a:rPr>
              <a:t> </a:t>
            </a:r>
            <a:r>
              <a:rPr lang="en-US" sz="2200" dirty="0" smtClean="0"/>
              <a:t>(mobile or ‘floating’ kidney instead of being fixed) with torsion</a:t>
            </a:r>
          </a:p>
          <a:p>
            <a:pPr marL="1371600" lvl="2" indent="-457200" algn="just">
              <a:buFont typeface="Courier New" pitchFamily="49" charset="0"/>
              <a:buChar char="o"/>
            </a:pPr>
            <a:r>
              <a:rPr lang="en-US" sz="2200" b="1" dirty="0" smtClean="0">
                <a:solidFill>
                  <a:srgbClr val="7030A0"/>
                </a:solidFill>
              </a:rPr>
              <a:t>Kinking or twisting </a:t>
            </a:r>
            <a:r>
              <a:rPr lang="en-US" sz="2200" dirty="0" smtClean="0"/>
              <a:t>of the ureter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81000"/>
            <a:ext cx="883920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AutoNum type="arabicPeriod" startAt="2"/>
            </a:pPr>
            <a:r>
              <a:rPr lang="en-US" sz="2200" b="1" i="1" dirty="0" smtClean="0"/>
              <a:t>Acquired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200" b="1" i="1" dirty="0" smtClean="0">
                <a:solidFill>
                  <a:srgbClr val="002060"/>
                </a:solidFill>
              </a:rPr>
              <a:t>Foreign bodies</a:t>
            </a:r>
            <a:r>
              <a:rPr lang="en-US" sz="2200" i="1" dirty="0" smtClean="0"/>
              <a:t>: </a:t>
            </a:r>
            <a:r>
              <a:rPr lang="en-US" sz="2200" dirty="0" smtClean="0"/>
              <a:t>calculi, necrotic papillae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it-IT" sz="2200" b="1" i="1" dirty="0" smtClean="0">
                <a:solidFill>
                  <a:srgbClr val="002060"/>
                </a:solidFill>
              </a:rPr>
              <a:t>Proliferative lesions</a:t>
            </a:r>
            <a:r>
              <a:rPr lang="it-IT" sz="2200" i="1" dirty="0" smtClean="0"/>
              <a:t>: </a:t>
            </a:r>
            <a:r>
              <a:rPr lang="it-IT" sz="2200" dirty="0" smtClean="0"/>
              <a:t>benign prostatic hyperplasia, carcinoma </a:t>
            </a:r>
            <a:r>
              <a:rPr lang="en-US" sz="2200" dirty="0" smtClean="0"/>
              <a:t>of the prostate, bladder tumors, contiguous malignant disease (carcinoma of the cervix or uterus)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200" b="1" i="1" dirty="0" smtClean="0">
                <a:solidFill>
                  <a:srgbClr val="002060"/>
                </a:solidFill>
              </a:rPr>
              <a:t>Inflammation</a:t>
            </a:r>
            <a:r>
              <a:rPr lang="en-US" sz="2200" i="1" dirty="0" smtClean="0"/>
              <a:t>: </a:t>
            </a:r>
            <a:r>
              <a:rPr lang="en-US" sz="2200" dirty="0" err="1" smtClean="0"/>
              <a:t>prostatitis</a:t>
            </a:r>
            <a:r>
              <a:rPr lang="en-US" sz="2200" dirty="0" smtClean="0"/>
              <a:t>, </a:t>
            </a:r>
            <a:r>
              <a:rPr lang="en-US" sz="2200" dirty="0" err="1" smtClean="0"/>
              <a:t>ureteritis</a:t>
            </a:r>
            <a:r>
              <a:rPr lang="en-US" sz="2200" dirty="0" smtClean="0"/>
              <a:t>, </a:t>
            </a:r>
            <a:r>
              <a:rPr lang="en-US" sz="2200" dirty="0" err="1" smtClean="0"/>
              <a:t>urethritis</a:t>
            </a:r>
            <a:endParaRPr lang="en-US" sz="2200" dirty="0" smtClean="0"/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200" b="1" i="1" dirty="0" smtClean="0">
                <a:solidFill>
                  <a:srgbClr val="002060"/>
                </a:solidFill>
              </a:rPr>
              <a:t>Neurogenic</a:t>
            </a:r>
            <a:r>
              <a:rPr lang="en-US" sz="2200" i="1" dirty="0" smtClean="0"/>
              <a:t>: </a:t>
            </a:r>
            <a:r>
              <a:rPr lang="en-US" sz="2200" dirty="0" smtClean="0"/>
              <a:t>spinal cord damage with paralysis of the bladder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200" b="1" i="1" dirty="0" smtClean="0">
                <a:solidFill>
                  <a:srgbClr val="002060"/>
                </a:solidFill>
              </a:rPr>
              <a:t>Normal pregnancy</a:t>
            </a:r>
            <a:r>
              <a:rPr lang="en-US" sz="2200" i="1" dirty="0" smtClean="0"/>
              <a:t>: </a:t>
            </a:r>
            <a:r>
              <a:rPr lang="en-US" sz="2200" dirty="0" smtClean="0"/>
              <a:t>mild and reversible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0" y="3862387"/>
            <a:ext cx="9144000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Hydronephrosis may be:</a:t>
            </a:r>
          </a:p>
          <a:p>
            <a:pPr marL="457200" indent="-457200" algn="just">
              <a:buAutoNum type="alphaLcPeriod"/>
            </a:pPr>
            <a:r>
              <a:rPr lang="en-US" sz="2200" b="1" dirty="0" smtClean="0"/>
              <a:t>Unilateral Hydronephrosis</a:t>
            </a:r>
          </a:p>
          <a:p>
            <a:pPr marL="457200" indent="-457200" algn="just"/>
            <a:r>
              <a:rPr lang="en-US" sz="2200" b="1" dirty="0" smtClean="0"/>
              <a:t>	</a:t>
            </a:r>
            <a:r>
              <a:rPr lang="en-US" sz="2200" dirty="0" smtClean="0"/>
              <a:t>This occurs due to some form of </a:t>
            </a:r>
            <a:r>
              <a:rPr lang="en-US" sz="2200" dirty="0" err="1" smtClean="0"/>
              <a:t>ureteral</a:t>
            </a:r>
            <a:r>
              <a:rPr lang="en-US" sz="2200" dirty="0" smtClean="0"/>
              <a:t> obstruction at the level of </a:t>
            </a:r>
            <a:r>
              <a:rPr lang="en-US" sz="2200" dirty="0" err="1" smtClean="0"/>
              <a:t>pelvi-ureteric</a:t>
            </a:r>
            <a:r>
              <a:rPr lang="en-US" sz="2200" dirty="0" smtClean="0"/>
              <a:t> junction (PUJ). </a:t>
            </a:r>
          </a:p>
          <a:p>
            <a:pPr algn="just"/>
            <a:endParaRPr lang="en-US" sz="2200" b="1" dirty="0" smtClean="0"/>
          </a:p>
          <a:p>
            <a:pPr marL="457200" indent="-457200" algn="just">
              <a:buAutoNum type="alphaLcPeriod" startAt="2"/>
            </a:pPr>
            <a:r>
              <a:rPr lang="en-US" sz="2200" b="1" dirty="0" smtClean="0"/>
              <a:t>Bilateral Hydronephrosis</a:t>
            </a:r>
          </a:p>
          <a:p>
            <a:pPr lvl="1" algn="just"/>
            <a:r>
              <a:rPr lang="en-US" sz="2200" dirty="0" smtClean="0"/>
              <a:t>This is generally the result of some form of urethral obstruction.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6754"/>
            <a:ext cx="9144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u="sng" dirty="0" smtClean="0"/>
              <a:t>Morphologic Features</a:t>
            </a:r>
          </a:p>
          <a:p>
            <a:pPr algn="just"/>
            <a:r>
              <a:rPr lang="en-US" sz="2200" b="1" dirty="0" smtClean="0"/>
              <a:t>Grossly,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kidneys may have moderate to marked enlargement.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Initially, there is </a:t>
            </a:r>
            <a:r>
              <a:rPr lang="en-US" sz="2200" b="1" i="1" dirty="0" err="1" smtClean="0"/>
              <a:t>extrarenal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hydronephrosis</a:t>
            </a:r>
            <a:r>
              <a:rPr lang="en-US" sz="2200" b="1" i="1" dirty="0" smtClean="0"/>
              <a:t> </a:t>
            </a:r>
            <a:r>
              <a:rPr lang="en-US" sz="2200" dirty="0" smtClean="0"/>
              <a:t>characterised by dilatation of </a:t>
            </a:r>
            <a:r>
              <a:rPr lang="en-US" sz="2200" b="1" dirty="0" smtClean="0">
                <a:solidFill>
                  <a:srgbClr val="002060"/>
                </a:solidFill>
              </a:rPr>
              <a:t>renal pelvis </a:t>
            </a:r>
            <a:r>
              <a:rPr lang="en-US" sz="2200" dirty="0" smtClean="0"/>
              <a:t>medially in the form of a sac.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As the obstruction persists</a:t>
            </a:r>
            <a:r>
              <a:rPr lang="en-US" sz="2200" b="1" dirty="0" smtClean="0"/>
              <a:t>, </a:t>
            </a:r>
            <a:r>
              <a:rPr lang="en-US" sz="2200" dirty="0" smtClean="0"/>
              <a:t>there is progressive dilatation of pelvis and calyces and pressure atrophy of renal parenchyma.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Eventually, the dilated </a:t>
            </a:r>
            <a:r>
              <a:rPr lang="en-US" sz="2200" dirty="0" err="1" smtClean="0"/>
              <a:t>pelvi-calyceal</a:t>
            </a:r>
            <a:r>
              <a:rPr lang="en-US" sz="2200" dirty="0" smtClean="0"/>
              <a:t> system extends deep into the </a:t>
            </a:r>
            <a:r>
              <a:rPr lang="en-US" sz="2200" b="1" dirty="0" smtClean="0">
                <a:solidFill>
                  <a:srgbClr val="002060"/>
                </a:solidFill>
              </a:rPr>
              <a:t>renal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rgbClr val="002060"/>
                </a:solidFill>
              </a:rPr>
              <a:t>cortex</a:t>
            </a:r>
            <a:r>
              <a:rPr lang="en-US" sz="2200" dirty="0" smtClean="0"/>
              <a:t> so that a thin rim of renal cortex is stretched over the dilated </a:t>
            </a:r>
            <a:r>
              <a:rPr lang="en-US" sz="2200" b="1" dirty="0" smtClean="0"/>
              <a:t>calyces</a:t>
            </a:r>
            <a:r>
              <a:rPr lang="en-US" sz="2200" dirty="0" smtClean="0"/>
              <a:t> and the external surface assumes </a:t>
            </a:r>
            <a:r>
              <a:rPr lang="en-US" sz="2200" dirty="0" err="1" smtClean="0"/>
              <a:t>lobulated</a:t>
            </a:r>
            <a:r>
              <a:rPr lang="en-US" sz="2200" dirty="0" smtClean="0"/>
              <a:t> appearance.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This advanced stage is called as </a:t>
            </a:r>
            <a:r>
              <a:rPr lang="en-US" sz="2200" b="1" i="1" dirty="0" err="1" smtClean="0"/>
              <a:t>intrarenal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hydronephrosis</a:t>
            </a:r>
            <a:endParaRPr lang="en-US" sz="2200" b="1" dirty="0"/>
          </a:p>
        </p:txBody>
      </p:sp>
    </p:spTree>
  </p:cSld>
  <p:clrMapOvr>
    <a:masterClrMapping/>
  </p:clrMapOvr>
  <p:transition>
    <p:fade thruBlk="1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879" y="914400"/>
            <a:ext cx="5156921" cy="42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057400" y="6031468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Fig:  Hydronephrosis, stages in its evolution.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906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Microscopically,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 wall of </a:t>
            </a:r>
            <a:r>
              <a:rPr lang="en-US" sz="2200" b="1" dirty="0" err="1" smtClean="0">
                <a:solidFill>
                  <a:srgbClr val="FF0000"/>
                </a:solidFill>
              </a:rPr>
              <a:t>hydronephrotic</a:t>
            </a:r>
            <a:r>
              <a:rPr lang="en-US" sz="2200" b="1" dirty="0" smtClean="0">
                <a:solidFill>
                  <a:srgbClr val="FF0000"/>
                </a:solidFill>
              </a:rPr>
              <a:t> sac is thickened </a:t>
            </a:r>
            <a:r>
              <a:rPr lang="en-US" sz="2200" dirty="0" smtClean="0"/>
              <a:t>due to </a:t>
            </a:r>
            <a:r>
              <a:rPr lang="en-US" sz="2200" b="1" dirty="0" smtClean="0">
                <a:solidFill>
                  <a:srgbClr val="002060"/>
                </a:solidFill>
              </a:rPr>
              <a:t>fibrous scarring and chronic inflammatory cell infiltrate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There is progressive </a:t>
            </a:r>
            <a:r>
              <a:rPr lang="en-US" sz="2200" b="1" dirty="0" smtClean="0">
                <a:solidFill>
                  <a:srgbClr val="002060"/>
                </a:solidFill>
              </a:rPr>
              <a:t>atrophy of tubules and glomeruli </a:t>
            </a:r>
            <a:r>
              <a:rPr lang="en-US" sz="2200" dirty="0" smtClean="0"/>
              <a:t>along with interstitial </a:t>
            </a:r>
            <a:r>
              <a:rPr lang="en-US" sz="2200" dirty="0" smtClean="0">
                <a:solidFill>
                  <a:srgbClr val="002060"/>
                </a:solidFill>
              </a:rPr>
              <a:t>fibrosis</a:t>
            </a:r>
            <a:r>
              <a:rPr lang="en-US" sz="22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200" dirty="0" smtClean="0"/>
              <a:t>Stasis of urine in </a:t>
            </a:r>
            <a:r>
              <a:rPr lang="en-US" sz="2200" dirty="0" err="1" smtClean="0"/>
              <a:t>hydronephrosis</a:t>
            </a:r>
            <a:r>
              <a:rPr lang="en-US" sz="2200" dirty="0" smtClean="0"/>
              <a:t> causes infection and </a:t>
            </a:r>
            <a:r>
              <a:rPr lang="en-US" sz="2200" dirty="0" smtClean="0"/>
              <a:t>inflammation </a:t>
            </a:r>
            <a:r>
              <a:rPr lang="en-US" sz="2200" dirty="0" smtClean="0"/>
              <a:t>of </a:t>
            </a:r>
            <a:r>
              <a:rPr lang="en-US" sz="2400" dirty="0"/>
              <a:t>renal pelvis</a:t>
            </a:r>
            <a:r>
              <a:rPr lang="en-US" sz="2200" dirty="0" smtClean="0"/>
              <a:t> </a:t>
            </a:r>
            <a:r>
              <a:rPr lang="en-US" sz="2200" i="1" dirty="0" smtClean="0"/>
              <a:t>(</a:t>
            </a:r>
            <a:r>
              <a:rPr lang="en-US" sz="2200" b="1" i="1" dirty="0" err="1" smtClean="0">
                <a:solidFill>
                  <a:srgbClr val="002060"/>
                </a:solidFill>
              </a:rPr>
              <a:t>pyelitis</a:t>
            </a:r>
            <a:r>
              <a:rPr lang="en-US" sz="2200" i="1" dirty="0" smtClean="0"/>
              <a:t>) </a:t>
            </a:r>
            <a:r>
              <a:rPr lang="en-US" sz="2200" dirty="0" smtClean="0"/>
              <a:t>resulting in filling of the sac with pus, a condition called </a:t>
            </a:r>
            <a:r>
              <a:rPr lang="en-US" sz="2200" b="1" i="1" dirty="0" err="1" smtClean="0">
                <a:solidFill>
                  <a:srgbClr val="002060"/>
                </a:solidFill>
              </a:rPr>
              <a:t>pyonephrosis</a:t>
            </a:r>
            <a:r>
              <a:rPr lang="en-US" sz="2200" i="1" dirty="0" smtClean="0"/>
              <a:t>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8077200" cy="15240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This is characterized by the numbers of cells (</a:t>
            </a:r>
            <a:r>
              <a:rPr lang="en-US" sz="2000" b="1" dirty="0" smtClean="0">
                <a:latin typeface="Comic Sans MS" pitchFamily="66" charset="0"/>
              </a:rPr>
              <a:t>lack of </a:t>
            </a:r>
            <a:r>
              <a:rPr lang="en-US" sz="2000" b="1" dirty="0" err="1" smtClean="0">
                <a:latin typeface="Comic Sans MS" pitchFamily="66" charset="0"/>
              </a:rPr>
              <a:t>hypercellularity</a:t>
            </a:r>
            <a:r>
              <a:rPr lang="en-US" sz="2000" dirty="0" smtClean="0">
                <a:latin typeface="Comic Sans MS" pitchFamily="66" charset="0"/>
              </a:rPr>
              <a:t>) in the glomeruli.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They usually cause </a:t>
            </a:r>
            <a:r>
              <a:rPr lang="en-US" sz="2000" b="1" dirty="0" smtClean="0">
                <a:latin typeface="Comic Sans MS" pitchFamily="66" charset="0"/>
              </a:rPr>
              <a:t>nephrotic</a:t>
            </a:r>
            <a:r>
              <a:rPr lang="en-US" sz="2000" dirty="0" smtClean="0">
                <a:latin typeface="Comic Sans MS" pitchFamily="66" charset="0"/>
              </a:rPr>
              <a:t> syndrome. </a:t>
            </a:r>
          </a:p>
          <a:p>
            <a:pPr algn="just"/>
            <a:r>
              <a:rPr lang="en-US" sz="2000" dirty="0" smtClean="0">
                <a:latin typeface="Comic Sans MS" pitchFamily="66" charset="0"/>
              </a:rPr>
              <a:t>This includes the following types:</a:t>
            </a:r>
          </a:p>
          <a:p>
            <a:pPr algn="just"/>
            <a:endParaRPr lang="en-US" sz="2000" dirty="0"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381000"/>
            <a:ext cx="82296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65760" lvl="0" indent="-283464" algn="just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US" sz="2000" b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. Non-Proliferative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2743200"/>
            <a:ext cx="7696200" cy="24006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539496" lvl="0" indent="-457200" algn="just">
              <a:spcBef>
                <a:spcPts val="600"/>
              </a:spcBef>
              <a:buClr>
                <a:srgbClr val="3891A7"/>
              </a:buClr>
              <a:buSzPct val="80000"/>
              <a:buFont typeface="+mj-lt"/>
              <a:buAutoNum type="arabicPeriod"/>
            </a:pPr>
            <a:r>
              <a:rPr 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Minimal change GN</a:t>
            </a:r>
          </a:p>
          <a:p>
            <a:pPr marL="640080" lvl="1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This form of GN causes 80% of nephrotic syndrome in children, but only 20% in adults.</a:t>
            </a:r>
          </a:p>
          <a:p>
            <a:pPr marL="640080" lvl="1" indent="-237744" algn="just">
              <a:spcBef>
                <a:spcPts val="550"/>
              </a:spcBef>
              <a:buClr>
                <a:srgbClr val="3891A7"/>
              </a:buClr>
              <a:buFont typeface="Verdana"/>
              <a:buChar char="◦"/>
            </a:pP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 As the name indicates, there are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no changes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visible on simple light microscopy, but on electron microscopy there is 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fusion of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podocytes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</a:rPr>
              <a:t>(supportive cells in the glomerulus).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7252" y="2416314"/>
            <a:ext cx="4332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Tumors of kidney</a:t>
            </a:r>
            <a:endParaRPr lang="en-US" sz="4000" b="1" dirty="0"/>
          </a:p>
        </p:txBody>
      </p:sp>
    </p:spTree>
  </p:cSld>
  <p:clrMapOvr>
    <a:masterClrMapping/>
  </p:clrMapOvr>
  <p:transition>
    <p:fade thruBlk="1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5575" y="76200"/>
            <a:ext cx="308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Tumors of kidney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52400" y="1305342"/>
            <a:ext cx="8915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Both benign and malignant tumours occur in the kidney, the latter being more common.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These may arise from: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400" b="1" i="1" dirty="0" smtClean="0">
                <a:solidFill>
                  <a:srgbClr val="00B0F0"/>
                </a:solidFill>
              </a:rPr>
              <a:t>Renal tubules </a:t>
            </a:r>
            <a:r>
              <a:rPr lang="en-US" sz="2400" dirty="0" smtClean="0"/>
              <a:t>(adenoma, adenocarcinoma or </a:t>
            </a:r>
            <a:r>
              <a:rPr lang="en-US" sz="2200" b="1" dirty="0" smtClean="0"/>
              <a:t>renal cell carcinoma</a:t>
            </a:r>
            <a:r>
              <a:rPr lang="en-US" sz="2400" dirty="0" smtClean="0"/>
              <a:t>),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400" b="1" i="1" dirty="0" smtClean="0">
                <a:solidFill>
                  <a:srgbClr val="00B0F0"/>
                </a:solidFill>
              </a:rPr>
              <a:t>Embryonic tissue</a:t>
            </a:r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mesoblastic</a:t>
            </a:r>
            <a:r>
              <a:rPr lang="en-US" sz="2400" dirty="0" smtClean="0"/>
              <a:t> </a:t>
            </a:r>
            <a:r>
              <a:rPr lang="en-US" sz="2400" dirty="0" err="1" smtClean="0"/>
              <a:t>nephroma</a:t>
            </a:r>
            <a:r>
              <a:rPr lang="en-US" sz="2400" dirty="0" smtClean="0"/>
              <a:t>, </a:t>
            </a:r>
            <a:r>
              <a:rPr lang="en-US" sz="2400" dirty="0" err="1" smtClean="0"/>
              <a:t>Wilms</a:t>
            </a:r>
            <a:r>
              <a:rPr lang="en-US" sz="2400" dirty="0" smtClean="0"/>
              <a:t>’ tumour or </a:t>
            </a:r>
            <a:r>
              <a:rPr lang="en-US" sz="2200" b="1" dirty="0" err="1" smtClean="0"/>
              <a:t>Nephroblastoma</a:t>
            </a:r>
            <a:r>
              <a:rPr lang="en-US" sz="2400" dirty="0" smtClean="0"/>
              <a:t>),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400" b="1" i="1" dirty="0" smtClean="0">
                <a:solidFill>
                  <a:srgbClr val="00B0F0"/>
                </a:solidFill>
              </a:rPr>
              <a:t>Mesenchymal tissue </a:t>
            </a:r>
            <a:r>
              <a:rPr lang="en-US" sz="2400" dirty="0" smtClean="0"/>
              <a:t>(</a:t>
            </a:r>
            <a:r>
              <a:rPr lang="en-US" sz="2400" dirty="0" err="1" smtClean="0"/>
              <a:t>angiomyolipoma</a:t>
            </a:r>
            <a:r>
              <a:rPr lang="en-US" sz="2400" dirty="0" smtClean="0"/>
              <a:t>, medullary interstitial tumour (</a:t>
            </a:r>
            <a:r>
              <a:rPr lang="en-US" sz="2400" dirty="0" err="1" smtClean="0"/>
              <a:t>fibroma</a:t>
            </a:r>
            <a:r>
              <a:rPr lang="en-US" sz="2400" dirty="0" smtClean="0"/>
              <a:t>))</a:t>
            </a:r>
          </a:p>
          <a:p>
            <a:pPr marL="914400" lvl="1" indent="-457200" algn="just">
              <a:buFont typeface="Courier New" pitchFamily="49" charset="0"/>
              <a:buChar char="o"/>
            </a:pPr>
            <a:r>
              <a:rPr lang="en-US" sz="2400" b="1" i="1" dirty="0" smtClean="0">
                <a:solidFill>
                  <a:srgbClr val="00B0F0"/>
                </a:solidFill>
              </a:rPr>
              <a:t>Epithelium of the renal pelvis </a:t>
            </a:r>
            <a:r>
              <a:rPr lang="en-US" sz="2400" dirty="0" smtClean="0"/>
              <a:t>(</a:t>
            </a:r>
            <a:r>
              <a:rPr lang="en-US" sz="2200" b="1" dirty="0" err="1" smtClean="0"/>
              <a:t>urothelial</a:t>
            </a:r>
            <a:r>
              <a:rPr lang="en-US" sz="2200" b="1" dirty="0" smtClean="0"/>
              <a:t> carcinoma</a:t>
            </a:r>
            <a:r>
              <a:rPr lang="en-US" sz="2400" dirty="0" smtClean="0"/>
              <a:t>). </a:t>
            </a:r>
          </a:p>
          <a:p>
            <a:pPr algn="just"/>
            <a:endParaRPr lang="en-US" sz="2400" i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rishna bastola\Desktop\h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14974"/>
            <a:ext cx="5410200" cy="640958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066800" y="0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Table:  Classification of Kidney Tumours.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72200" y="1600200"/>
            <a:ext cx="838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00600" y="1828800"/>
            <a:ext cx="8382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0" y="4114800"/>
            <a:ext cx="1219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59688"/>
            <a:ext cx="914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Benign Tumours</a:t>
            </a:r>
          </a:p>
          <a:p>
            <a:pPr algn="just"/>
            <a:r>
              <a:rPr lang="en-US" sz="2300" dirty="0" smtClean="0"/>
              <a:t>Benign renal tumours are usually small and are often an incidental finding at autopsy or </a:t>
            </a:r>
            <a:r>
              <a:rPr lang="en-US" sz="2300" dirty="0" err="1" smtClean="0"/>
              <a:t>nephrectomy</a:t>
            </a:r>
            <a:r>
              <a:rPr lang="en-US" sz="2300" dirty="0" smtClean="0"/>
              <a:t>.</a:t>
            </a:r>
          </a:p>
          <a:p>
            <a:pPr algn="just"/>
            <a:endParaRPr lang="en-US" sz="2400" b="1" dirty="0" smtClean="0"/>
          </a:p>
          <a:p>
            <a:pPr marL="514350" indent="-514350" algn="just">
              <a:buAutoNum type="romanLcPeriod"/>
            </a:pPr>
            <a:r>
              <a:rPr lang="en-US" sz="2400" b="1" dirty="0" smtClean="0"/>
              <a:t>Cortical Adenoma</a:t>
            </a:r>
          </a:p>
          <a:p>
            <a:pPr lvl="1" algn="just"/>
            <a:r>
              <a:rPr lang="en-US" sz="2300" dirty="0" smtClean="0"/>
              <a:t>More common than other benign renal neoplasms. </a:t>
            </a:r>
          </a:p>
          <a:p>
            <a:pPr lvl="1" algn="just"/>
            <a:r>
              <a:rPr lang="en-US" sz="2300" dirty="0" smtClean="0"/>
              <a:t>Frequently multiple and associated with chronic </a:t>
            </a:r>
            <a:r>
              <a:rPr lang="en-US" sz="2300" dirty="0" err="1" smtClean="0"/>
              <a:t>pyelonephritis</a:t>
            </a:r>
            <a:r>
              <a:rPr lang="en-US" sz="2300" dirty="0" smtClean="0"/>
              <a:t> or benign </a:t>
            </a:r>
            <a:r>
              <a:rPr lang="en-US" sz="2300" dirty="0" err="1" smtClean="0"/>
              <a:t>nephrosclerosis</a:t>
            </a:r>
            <a:r>
              <a:rPr lang="en-US" sz="2300" dirty="0" smtClean="0"/>
              <a:t>.</a:t>
            </a:r>
          </a:p>
          <a:p>
            <a:pPr algn="just"/>
            <a:endParaRPr lang="en-US" sz="2300" b="1" i="1" dirty="0" smtClean="0"/>
          </a:p>
          <a:p>
            <a:pPr lvl="1" algn="just"/>
            <a:r>
              <a:rPr lang="en-US" sz="2300" b="1" i="1" dirty="0" smtClean="0"/>
              <a:t>Grossly, </a:t>
            </a:r>
            <a:r>
              <a:rPr lang="en-US" sz="2300" dirty="0" smtClean="0"/>
              <a:t>tiny nodules up to 3 cm in diameter. Encapsulated and white or yellow.</a:t>
            </a:r>
            <a:endParaRPr lang="en-US" sz="2300" b="1" i="1" dirty="0" smtClean="0"/>
          </a:p>
          <a:p>
            <a:pPr lvl="1" algn="just"/>
            <a:r>
              <a:rPr lang="en-US" sz="2300" b="1" i="1" dirty="0" smtClean="0"/>
              <a:t>Microscopically, </a:t>
            </a:r>
            <a:r>
              <a:rPr lang="en-US" sz="2300" dirty="0" smtClean="0"/>
              <a:t>composed of tubular cords or papillary structures projecting into cystic space. </a:t>
            </a:r>
          </a:p>
          <a:p>
            <a:pPr lvl="1" algn="just"/>
            <a:r>
              <a:rPr lang="en-US" sz="2300" dirty="0" smtClean="0"/>
              <a:t>Cells of adenoma are usually uniform, cuboidal with no </a:t>
            </a:r>
            <a:r>
              <a:rPr lang="en-US" sz="2300" dirty="0" err="1" smtClean="0"/>
              <a:t>atypicality</a:t>
            </a:r>
            <a:r>
              <a:rPr lang="en-US" sz="2300" dirty="0" smtClean="0"/>
              <a:t> or mitosis. </a:t>
            </a:r>
          </a:p>
          <a:p>
            <a:pPr lvl="1" algn="just"/>
            <a:r>
              <a:rPr lang="en-US" sz="2300" dirty="0" smtClean="0"/>
              <a:t>Larger than 3 cm in diameter are potentially malignant and </a:t>
            </a:r>
            <a:r>
              <a:rPr lang="en-US" sz="2300" dirty="0" err="1" smtClean="0"/>
              <a:t>metastasising</a:t>
            </a:r>
            <a:r>
              <a:rPr lang="en-US" sz="2300" dirty="0" smtClean="0"/>
              <a:t>.</a:t>
            </a:r>
            <a:endParaRPr lang="en-US" sz="23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99505"/>
            <a:ext cx="9144000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romanLcPeriod" startAt="2"/>
            </a:pPr>
            <a:r>
              <a:rPr lang="en-US" sz="2400" b="1" dirty="0" err="1" smtClean="0"/>
              <a:t>Oncocytoma</a:t>
            </a:r>
            <a:endParaRPr lang="en-US" sz="2400" b="1" dirty="0" smtClean="0"/>
          </a:p>
          <a:p>
            <a:pPr lvl="1" algn="just"/>
            <a:r>
              <a:rPr lang="en-US" sz="2300" dirty="0" err="1" smtClean="0"/>
              <a:t>Oncocytoma</a:t>
            </a:r>
            <a:r>
              <a:rPr lang="en-US" sz="2300" dirty="0" smtClean="0"/>
              <a:t> is a benign epithelial tumour </a:t>
            </a:r>
            <a:r>
              <a:rPr lang="en-US" sz="2300" b="1" dirty="0" smtClean="0">
                <a:solidFill>
                  <a:srgbClr val="0070C0"/>
                </a:solidFill>
              </a:rPr>
              <a:t>arising from collecting ducts</a:t>
            </a:r>
            <a:r>
              <a:rPr lang="en-US" sz="2300" dirty="0" smtClean="0"/>
              <a:t>.</a:t>
            </a:r>
          </a:p>
          <a:p>
            <a:pPr algn="just"/>
            <a:endParaRPr lang="en-US" sz="2300" b="1" i="1" dirty="0" smtClean="0"/>
          </a:p>
          <a:p>
            <a:pPr lvl="1" algn="just"/>
            <a:r>
              <a:rPr lang="en-US" sz="2300" b="1" i="1" dirty="0" smtClean="0"/>
              <a:t>Grossly, </a:t>
            </a:r>
            <a:r>
              <a:rPr lang="en-US" sz="2300" dirty="0" smtClean="0"/>
              <a:t>the tumour is encapsulated and has variable size.</a:t>
            </a:r>
          </a:p>
          <a:p>
            <a:pPr lvl="1" algn="just"/>
            <a:r>
              <a:rPr lang="en-US" sz="2300" dirty="0" smtClean="0"/>
              <a:t>Cut section is homogeneous and has characteristic mahogany-brown or tan colour.</a:t>
            </a:r>
          </a:p>
          <a:p>
            <a:pPr lvl="1" algn="just"/>
            <a:endParaRPr lang="en-US" sz="2300" b="1" i="1" dirty="0" smtClean="0"/>
          </a:p>
          <a:p>
            <a:pPr lvl="1" algn="just"/>
            <a:r>
              <a:rPr lang="en-US" sz="2300" b="1" i="1" dirty="0" smtClean="0"/>
              <a:t>Microscopically, </a:t>
            </a:r>
            <a:r>
              <a:rPr lang="en-US" sz="2300" dirty="0" smtClean="0"/>
              <a:t>the tumour cells are plump with abundant, finely granular, acidophilic cytoplasm and round nuclei. </a:t>
            </a:r>
          </a:p>
          <a:p>
            <a:pPr lvl="1" algn="just"/>
            <a:r>
              <a:rPr lang="en-US" sz="2300" dirty="0" smtClean="0"/>
              <a:t>Electron microscopy demonstrates numerous mitochondria in the cytoplasm.</a:t>
            </a:r>
            <a:endParaRPr lang="en-US" sz="23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0645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 algn="just">
              <a:buAutoNum type="romanLcPeriod" startAt="3"/>
            </a:pPr>
            <a:r>
              <a:rPr lang="en-US" sz="2200" b="1" dirty="0" smtClean="0"/>
              <a:t>Other Benign Tumours</a:t>
            </a:r>
          </a:p>
          <a:p>
            <a:pPr marL="457200" indent="-457200" algn="just">
              <a:buAutoNum type="alphaLcPeriod"/>
            </a:pPr>
            <a:r>
              <a:rPr lang="en-US" sz="2200" b="1" dirty="0" err="1" smtClean="0"/>
              <a:t>Angiomyolipoma</a:t>
            </a:r>
            <a:r>
              <a:rPr lang="en-US" sz="2200" b="1" dirty="0" smtClean="0"/>
              <a:t> </a:t>
            </a:r>
            <a:r>
              <a:rPr lang="en-US" sz="2200" dirty="0" smtClean="0"/>
              <a:t>is a </a:t>
            </a:r>
            <a:r>
              <a:rPr lang="en-US" sz="2200" dirty="0" err="1" smtClean="0"/>
              <a:t>hamartoma</a:t>
            </a:r>
            <a:r>
              <a:rPr lang="en-US" sz="2200" dirty="0" smtClean="0"/>
              <a:t> (overgrowth of mature tissue) of the kidney that contains differentiated tissue element derived from blood vessels, smooth muscle and fat.</a:t>
            </a:r>
          </a:p>
          <a:p>
            <a:pPr marL="457200" indent="-457200" algn="just">
              <a:buAutoNum type="alphaLcPeriod"/>
            </a:pPr>
            <a:endParaRPr lang="en-US" sz="2200" b="1" dirty="0" smtClean="0"/>
          </a:p>
          <a:p>
            <a:pPr marL="457200" indent="-457200" algn="just">
              <a:buAutoNum type="alphaLcPeriod"/>
            </a:pPr>
            <a:r>
              <a:rPr lang="en-US" sz="2200" b="1" dirty="0" err="1" smtClean="0"/>
              <a:t>Mesoblastic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nephroma</a:t>
            </a:r>
            <a:r>
              <a:rPr lang="en-US" sz="2200" b="1" dirty="0" smtClean="0"/>
              <a:t> </a:t>
            </a:r>
            <a:r>
              <a:rPr lang="en-US" sz="2200" dirty="0" smtClean="0"/>
              <a:t>is a congenital benign tumour</a:t>
            </a:r>
            <a:r>
              <a:rPr lang="en-US" sz="2200" b="1" dirty="0" smtClean="0"/>
              <a:t>. </a:t>
            </a:r>
          </a:p>
          <a:p>
            <a:pPr marL="457200" indent="-457200" algn="just">
              <a:buAutoNum type="alphaLcPeriod"/>
            </a:pPr>
            <a:endParaRPr lang="en-US" sz="2200" b="1" dirty="0" smtClean="0"/>
          </a:p>
          <a:p>
            <a:pPr marL="457200" indent="-457200" algn="just">
              <a:buAutoNum type="alphaLcPeriod"/>
            </a:pPr>
            <a:r>
              <a:rPr lang="en-US" sz="2200" b="1" dirty="0" err="1" smtClean="0"/>
              <a:t>Multicystic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nephroma</a:t>
            </a:r>
            <a:r>
              <a:rPr lang="en-US" sz="2200" b="1" dirty="0" smtClean="0"/>
              <a:t> </a:t>
            </a:r>
            <a:r>
              <a:rPr lang="en-US" sz="2200" dirty="0" smtClean="0"/>
              <a:t>is another uncommon tumour of early infancy.</a:t>
            </a:r>
          </a:p>
          <a:p>
            <a:pPr marL="457200" indent="-457200" algn="just">
              <a:buAutoNum type="alphaLcPeriod"/>
            </a:pPr>
            <a:endParaRPr lang="en-US" sz="2200" b="1" dirty="0" smtClean="0"/>
          </a:p>
          <a:p>
            <a:pPr marL="457200" indent="-457200" algn="just">
              <a:buAutoNum type="alphaLcPeriod"/>
            </a:pPr>
            <a:r>
              <a:rPr lang="en-US" sz="2200" b="1" dirty="0" smtClean="0"/>
              <a:t>Medullary interstitial cell tumour </a:t>
            </a:r>
            <a:r>
              <a:rPr lang="en-US" sz="2200" dirty="0" smtClean="0"/>
              <a:t>is a tiny nodule in the medulla composed of fibroblast-like cells in </a:t>
            </a:r>
            <a:r>
              <a:rPr lang="en-US" sz="2200" dirty="0" err="1" smtClean="0"/>
              <a:t>hyalinised</a:t>
            </a:r>
            <a:r>
              <a:rPr lang="en-US" sz="2200" dirty="0" smtClean="0"/>
              <a:t> </a:t>
            </a:r>
            <a:r>
              <a:rPr lang="en-US" sz="2200" dirty="0" err="1" smtClean="0"/>
              <a:t>stroma</a:t>
            </a:r>
            <a:r>
              <a:rPr lang="en-US" sz="2200" dirty="0" smtClean="0"/>
              <a:t>. These tumours used to be called </a:t>
            </a:r>
            <a:r>
              <a:rPr lang="en-US" sz="2200" i="1" dirty="0" smtClean="0"/>
              <a:t>renal </a:t>
            </a:r>
            <a:r>
              <a:rPr lang="en-US" sz="2200" i="1" dirty="0" err="1" smtClean="0"/>
              <a:t>fibromas</a:t>
            </a:r>
            <a:r>
              <a:rPr lang="en-US" sz="2200" i="1" dirty="0" smtClean="0"/>
              <a:t>.</a:t>
            </a:r>
          </a:p>
          <a:p>
            <a:pPr marL="457200" indent="-457200" algn="just">
              <a:buAutoNum type="alphaLcPeriod"/>
            </a:pPr>
            <a:endParaRPr lang="en-US" sz="2200" b="1" i="1" dirty="0" smtClean="0"/>
          </a:p>
          <a:p>
            <a:pPr marL="457200" indent="-457200" algn="just">
              <a:buAutoNum type="alphaLcPeriod"/>
            </a:pPr>
            <a:r>
              <a:rPr lang="en-US" sz="2200" b="1" dirty="0" err="1" smtClean="0"/>
              <a:t>Juxtaglomerular</a:t>
            </a:r>
            <a:r>
              <a:rPr lang="en-US" sz="2200" b="1" dirty="0" smtClean="0"/>
              <a:t> tumour </a:t>
            </a:r>
            <a:r>
              <a:rPr lang="en-US" sz="2200" dirty="0" smtClean="0"/>
              <a:t>or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reninoma</a:t>
            </a:r>
            <a:r>
              <a:rPr lang="en-US" sz="2200" b="1" dirty="0" smtClean="0"/>
              <a:t> </a:t>
            </a:r>
            <a:r>
              <a:rPr lang="en-US" sz="2200" dirty="0" smtClean="0"/>
              <a:t>is a rare tumour of renal cortex consisting of sheets of epithelioid cells with many small blood vessels. The tumour secretes excessive quantities of </a:t>
            </a:r>
            <a:r>
              <a:rPr lang="en-US" sz="2200" b="1" dirty="0" smtClean="0"/>
              <a:t>renin</a:t>
            </a:r>
            <a:r>
              <a:rPr lang="en-US" sz="2200" dirty="0" smtClean="0"/>
              <a:t> and, thus, the patients are likely to have </a:t>
            </a:r>
            <a:r>
              <a:rPr lang="en-US" sz="2200" b="1" dirty="0" smtClean="0"/>
              <a:t>hypertension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51344"/>
            <a:ext cx="914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romanLcPeriod"/>
            </a:pPr>
            <a:r>
              <a:rPr lang="en-US" sz="2400" b="1" dirty="0" smtClean="0"/>
              <a:t>Adenocarcinoma of Kidney </a:t>
            </a:r>
            <a:r>
              <a:rPr lang="en-US" sz="2000" b="1" dirty="0" smtClean="0"/>
              <a:t>(</a:t>
            </a:r>
            <a:r>
              <a:rPr lang="en-US" sz="2000" dirty="0" smtClean="0"/>
              <a:t>Synonyms: </a:t>
            </a:r>
            <a:r>
              <a:rPr lang="en-US" sz="2400" b="1" dirty="0" smtClean="0"/>
              <a:t>Renal cell carcinoma, </a:t>
            </a:r>
            <a:r>
              <a:rPr lang="en-US" sz="2000" b="1" dirty="0" err="1" smtClean="0"/>
              <a:t>Hypernephroma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Grawitz</a:t>
            </a:r>
            <a:r>
              <a:rPr lang="en-US" sz="2000" b="1" dirty="0" smtClean="0"/>
              <a:t> tumour):</a:t>
            </a:r>
          </a:p>
          <a:p>
            <a:pPr marL="514350" indent="-514350" algn="just">
              <a:buAutoNum type="romanLcPeriod"/>
            </a:pPr>
            <a:endParaRPr lang="en-US" sz="2000" b="1" dirty="0" smtClean="0"/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en-US" sz="2200" dirty="0" smtClean="0"/>
              <a:t>Adenocarcinoma (Renal cell carcinoma; RCC) arising from tubular epithelium. </a:t>
            </a: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en-US" sz="2200" dirty="0" smtClean="0"/>
              <a:t>This cancer comprises 70 to 80% of all renal cancers and occurs most commonly in 50 to 70 years of age with male preponderance (2:1).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0" y="3455313"/>
            <a:ext cx="1266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Etiology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152400" y="3904833"/>
            <a:ext cx="914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200" b="1" dirty="0" smtClean="0"/>
              <a:t>Tobacco</a:t>
            </a:r>
          </a:p>
          <a:p>
            <a:pPr marL="342900" indent="-342900" algn="just">
              <a:buAutoNum type="arabicPeriod"/>
            </a:pPr>
            <a:r>
              <a:rPr lang="en-US" sz="2200" b="1" dirty="0" smtClean="0"/>
              <a:t>Genetic factors</a:t>
            </a:r>
          </a:p>
          <a:p>
            <a:pPr marL="342900" indent="-342900" algn="just">
              <a:buAutoNum type="arabicPeriod"/>
            </a:pPr>
            <a:r>
              <a:rPr lang="en-US" sz="2200" b="1" dirty="0" smtClean="0"/>
              <a:t>Cystic diseases of the kidneys</a:t>
            </a:r>
            <a:endParaRPr lang="en-US" sz="2200" dirty="0" smtClean="0"/>
          </a:p>
          <a:p>
            <a:pPr marL="342900" indent="-342900" algn="just">
              <a:buAutoNum type="arabicPeriod"/>
            </a:pPr>
            <a:r>
              <a:rPr lang="en-US" sz="2200" b="1" dirty="0" smtClean="0"/>
              <a:t>Other risk factors</a:t>
            </a:r>
          </a:p>
          <a:p>
            <a:pPr marL="857250" lvl="1" indent="-400050" algn="just">
              <a:buAutoNum type="romanLcParenR"/>
            </a:pPr>
            <a:r>
              <a:rPr lang="en-US" sz="2200" dirty="0" smtClean="0"/>
              <a:t>Exposure to asbestos, heavy metals and petrochemical products.</a:t>
            </a:r>
          </a:p>
          <a:p>
            <a:pPr marL="857250" lvl="1" indent="-400050" algn="just">
              <a:buAutoNum type="romanLcParenR"/>
            </a:pPr>
            <a:r>
              <a:rPr lang="en-US" sz="2200" dirty="0" smtClean="0"/>
              <a:t>In women, obesity and oestrogen therapy.</a:t>
            </a:r>
          </a:p>
          <a:p>
            <a:pPr marL="857250" lvl="1" indent="-400050" algn="just">
              <a:buAutoNum type="romanLcParenR"/>
            </a:pPr>
            <a:r>
              <a:rPr lang="en-US" sz="2200" dirty="0" smtClean="0"/>
              <a:t>Nephropathy, 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94" y="152400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Malignant tumors:</a:t>
            </a:r>
            <a:endParaRPr lang="en-US" sz="24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2000"/>
            <a:ext cx="91440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/>
              <a:t>Classification</a:t>
            </a:r>
          </a:p>
          <a:p>
            <a:pPr lvl="1" algn="just"/>
            <a:r>
              <a:rPr lang="en-US" sz="2400" dirty="0" smtClean="0"/>
              <a:t>RCC has been reclassified into (as </a:t>
            </a:r>
            <a:r>
              <a:rPr lang="en-US" sz="2400" b="1" dirty="0" smtClean="0"/>
              <a:t>microscopic features</a:t>
            </a:r>
            <a:r>
              <a:rPr lang="en-US" sz="2400" dirty="0" smtClean="0"/>
              <a:t>): 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/>
              <a:t>Clear cell type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/>
              <a:t>Papillary type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/>
              <a:t>Granular cell type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err="1" smtClean="0"/>
              <a:t>Chromophobe</a:t>
            </a:r>
            <a:r>
              <a:rPr lang="en-US" sz="2400" dirty="0" smtClean="0"/>
              <a:t> type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err="1" smtClean="0"/>
              <a:t>Sarcomatoid</a:t>
            </a:r>
            <a:r>
              <a:rPr lang="en-US" sz="2400" dirty="0" smtClean="0"/>
              <a:t> type</a:t>
            </a:r>
          </a:p>
          <a:p>
            <a:pPr marL="1885950" lvl="3" indent="-514350" algn="just">
              <a:lnSpc>
                <a:spcPct val="150000"/>
              </a:lnSpc>
              <a:buFont typeface="+mj-lt"/>
              <a:buAutoNum type="romanLcPeriod"/>
            </a:pPr>
            <a:r>
              <a:rPr lang="en-US" sz="2400" dirty="0" smtClean="0"/>
              <a:t>Collecting duct type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7201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Morphologic Features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b="1" dirty="0" smtClean="0"/>
              <a:t>Grossly, </a:t>
            </a:r>
            <a:r>
              <a:rPr lang="en-US" sz="2400" dirty="0" smtClean="0"/>
              <a:t>RCC commonly arises from the poles of the kidney as a </a:t>
            </a:r>
            <a:r>
              <a:rPr lang="en-US" sz="2400" b="1" dirty="0" smtClean="0"/>
              <a:t>solitary</a:t>
            </a:r>
            <a:r>
              <a:rPr lang="en-US" sz="2400" dirty="0" smtClean="0"/>
              <a:t> and </a:t>
            </a:r>
            <a:r>
              <a:rPr lang="en-US" sz="2400" b="1" dirty="0" smtClean="0"/>
              <a:t>unilateral tumour</a:t>
            </a:r>
            <a:r>
              <a:rPr lang="en-US" sz="2400" dirty="0" smtClean="0"/>
              <a:t>, more often in the </a:t>
            </a:r>
            <a:r>
              <a:rPr lang="en-US" sz="2400" b="1" dirty="0" smtClean="0"/>
              <a:t>upper pole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The tumour is generally </a:t>
            </a:r>
            <a:r>
              <a:rPr lang="en-US" sz="2400" b="1" dirty="0" smtClean="0"/>
              <a:t>large</a:t>
            </a:r>
            <a:r>
              <a:rPr lang="en-US" sz="2400" dirty="0" smtClean="0"/>
              <a:t>, </a:t>
            </a:r>
            <a:r>
              <a:rPr lang="en-US" sz="2400" b="1" dirty="0" smtClean="0"/>
              <a:t>golden yellow </a:t>
            </a:r>
            <a:r>
              <a:rPr lang="en-US" sz="2400" dirty="0" smtClean="0"/>
              <a:t>and </a:t>
            </a:r>
            <a:r>
              <a:rPr lang="en-US" sz="2400" b="1" dirty="0" smtClean="0"/>
              <a:t>circumscribed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Papillary tumours have grossly visible </a:t>
            </a:r>
            <a:r>
              <a:rPr lang="en-US" sz="2400" b="1" dirty="0" smtClean="0"/>
              <a:t>papillae</a:t>
            </a:r>
            <a:r>
              <a:rPr lang="en-US" sz="2400" dirty="0" smtClean="0"/>
              <a:t> and may be </a:t>
            </a:r>
            <a:r>
              <a:rPr lang="en-US" sz="2400" b="1" dirty="0" smtClean="0"/>
              <a:t>multifocal</a:t>
            </a:r>
            <a:r>
              <a:rPr lang="en-US" sz="2400" dirty="0" smtClean="0"/>
              <a:t>. </a:t>
            </a:r>
          </a:p>
          <a:p>
            <a:pPr marL="457200" indent="-457200" algn="just"/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Cut section of the tumour commonly shows large areas of </a:t>
            </a:r>
            <a:r>
              <a:rPr lang="en-US" sz="2400" b="1" dirty="0" err="1" smtClean="0"/>
              <a:t>ischaemic</a:t>
            </a:r>
            <a:r>
              <a:rPr lang="en-US" sz="2400" dirty="0" smtClean="0"/>
              <a:t> </a:t>
            </a:r>
            <a:r>
              <a:rPr lang="en-US" sz="2400" b="1" dirty="0" smtClean="0"/>
              <a:t>necrosis</a:t>
            </a:r>
            <a:r>
              <a:rPr lang="en-US" sz="2400" dirty="0" smtClean="0"/>
              <a:t>, </a:t>
            </a:r>
            <a:r>
              <a:rPr lang="en-US" sz="2400" b="1" dirty="0" smtClean="0"/>
              <a:t>cystic</a:t>
            </a:r>
            <a:r>
              <a:rPr lang="en-US" sz="2400" dirty="0" smtClean="0"/>
              <a:t> </a:t>
            </a:r>
            <a:r>
              <a:rPr lang="en-US" sz="2400" b="1" dirty="0" smtClean="0"/>
              <a:t>change</a:t>
            </a:r>
            <a:r>
              <a:rPr lang="en-US" sz="2400" dirty="0" smtClean="0"/>
              <a:t> and </a:t>
            </a:r>
            <a:r>
              <a:rPr lang="en-US" sz="2400" b="1" dirty="0" smtClean="0"/>
              <a:t>foci of haemorrhages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 smtClean="0"/>
              <a:t>Another significant characteristic is the frequent presence of </a:t>
            </a:r>
            <a:r>
              <a:rPr lang="en-US" sz="2400" b="1" dirty="0" smtClean="0"/>
              <a:t>tumour</a:t>
            </a:r>
            <a:r>
              <a:rPr lang="en-US" sz="2400" dirty="0" smtClean="0"/>
              <a:t> </a:t>
            </a:r>
            <a:r>
              <a:rPr lang="en-US" sz="2400" b="1" dirty="0" smtClean="0"/>
              <a:t>thrombus in the renal vein </a:t>
            </a:r>
            <a:r>
              <a:rPr lang="en-US" sz="2400" dirty="0" smtClean="0"/>
              <a:t>which may extend into the </a:t>
            </a:r>
            <a:r>
              <a:rPr lang="en-US" sz="2400" b="1" dirty="0" smtClean="0"/>
              <a:t>vena cava.</a:t>
            </a:r>
            <a:endParaRPr lang="en-US" sz="24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4967" y="747712"/>
            <a:ext cx="4986433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56504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Fig: Renal cell carcinoma. </a:t>
            </a:r>
            <a:r>
              <a:rPr lang="en-US" dirty="0" smtClean="0"/>
              <a:t>The upper pole of the kidney shows a large and tan mass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3887</TotalTime>
  <Words>6358</Words>
  <Application>Microsoft Office PowerPoint</Application>
  <PresentationFormat>On-screen Show (4:3)</PresentationFormat>
  <Paragraphs>772</Paragraphs>
  <Slides>114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Solstice</vt:lpstr>
      <vt:lpstr>Renal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Glomerulonephritis</vt:lpstr>
      <vt:lpstr>PowerPoint Presentation</vt:lpstr>
      <vt:lpstr>PowerPoint Presentation</vt:lpstr>
      <vt:lpstr>PowerPoint Presentation</vt:lpstr>
      <vt:lpstr>PowerPoint Presentation</vt:lpstr>
      <vt:lpstr>Nephritic Syndrome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Nephrotic syndrome</vt:lpstr>
      <vt:lpstr>PowerPoint Presentation</vt:lpstr>
      <vt:lpstr>Etiology/Causative factor </vt:lpstr>
      <vt:lpstr>PowerPoint Presentation</vt:lpstr>
      <vt:lpstr>PowerPoint Presentation</vt:lpstr>
      <vt:lpstr>PowerPoint Presentation</vt:lpstr>
      <vt:lpstr>PowerPoint Presentation</vt:lpstr>
      <vt:lpstr>Renal 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Polycystic Kidney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Definitions </vt:lpstr>
      <vt:lpstr>PowerPoint Presentation</vt:lpstr>
      <vt:lpstr>PowerPoint Presentation</vt:lpstr>
      <vt:lpstr>Factors favoring multiplication of organism</vt:lpstr>
      <vt:lpstr>PowerPoint Presentation</vt:lpstr>
      <vt:lpstr>Symptomatic UTI</vt:lpstr>
      <vt:lpstr>Prevalence of urinary tract infections (UTI)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Causative agents of UTIs: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Glomerulonephritis</dc:title>
  <dc:creator>Compaq</dc:creator>
  <cp:lastModifiedBy>Admin</cp:lastModifiedBy>
  <cp:revision>279</cp:revision>
  <dcterms:created xsi:type="dcterms:W3CDTF">2010-01-16T12:10:04Z</dcterms:created>
  <dcterms:modified xsi:type="dcterms:W3CDTF">2020-06-30T10:10:48Z</dcterms:modified>
</cp:coreProperties>
</file>